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964" r:id="rId1"/>
  </p:sldMasterIdLst>
  <p:notesMasterIdLst>
    <p:notesMasterId r:id="rId20"/>
  </p:notesMasterIdLst>
  <p:handoutMasterIdLst>
    <p:handoutMasterId r:id="rId21"/>
  </p:handoutMasterIdLst>
  <p:sldIdLst>
    <p:sldId id="336" r:id="rId2"/>
    <p:sldId id="337" r:id="rId3"/>
    <p:sldId id="340" r:id="rId4"/>
    <p:sldId id="354" r:id="rId5"/>
    <p:sldId id="341" r:id="rId6"/>
    <p:sldId id="342" r:id="rId7"/>
    <p:sldId id="355" r:id="rId8"/>
    <p:sldId id="345" r:id="rId9"/>
    <p:sldId id="349" r:id="rId10"/>
    <p:sldId id="346" r:id="rId11"/>
    <p:sldId id="347" r:id="rId12"/>
    <p:sldId id="348" r:id="rId13"/>
    <p:sldId id="350" r:id="rId14"/>
    <p:sldId id="339" r:id="rId15"/>
    <p:sldId id="309" r:id="rId16"/>
    <p:sldId id="356" r:id="rId17"/>
    <p:sldId id="344" r:id="rId18"/>
    <p:sldId id="351" r:id="rId19"/>
  </p:sldIdLst>
  <p:sldSz cx="9144000" cy="6858000" type="screen4x3"/>
  <p:notesSz cx="6881813" cy="10002838"/>
  <p:defaultTextStyle>
    <a:defPPr>
      <a:defRPr lang="de-CH"/>
    </a:defPPr>
    <a:lvl1pPr algn="l" rtl="0" eaLnBrk="0" fontAlgn="base" hangingPunct="0">
      <a:spcBef>
        <a:spcPct val="5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1pPr>
    <a:lvl2pPr marL="457200" algn="l" rtl="0" eaLnBrk="0" fontAlgn="base" hangingPunct="0">
      <a:spcBef>
        <a:spcPct val="5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2pPr>
    <a:lvl3pPr marL="914400" algn="l" rtl="0" eaLnBrk="0" fontAlgn="base" hangingPunct="0">
      <a:spcBef>
        <a:spcPct val="5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3pPr>
    <a:lvl4pPr marL="1371600" algn="l" rtl="0" eaLnBrk="0" fontAlgn="base" hangingPunct="0">
      <a:spcBef>
        <a:spcPct val="5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4pPr>
    <a:lvl5pPr marL="1828800" algn="l" rtl="0" eaLnBrk="0" fontAlgn="base" hangingPunct="0">
      <a:spcBef>
        <a:spcPct val="5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5pPr>
    <a:lvl6pPr marL="2286000" algn="l" defTabSz="457200" rtl="0" eaLnBrk="1" latinLnBrk="0" hangingPunct="1">
      <a:defRPr sz="16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6pPr>
    <a:lvl7pPr marL="2743200" algn="l" defTabSz="457200" rtl="0" eaLnBrk="1" latinLnBrk="0" hangingPunct="1">
      <a:defRPr sz="16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7pPr>
    <a:lvl8pPr marL="3200400" algn="l" defTabSz="457200" rtl="0" eaLnBrk="1" latinLnBrk="0" hangingPunct="1">
      <a:defRPr sz="16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8pPr>
    <a:lvl9pPr marL="3657600" algn="l" defTabSz="457200" rtl="0" eaLnBrk="1" latinLnBrk="0" hangingPunct="1">
      <a:defRPr sz="16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890">
          <p15:clr>
            <a:srgbClr val="A4A3A4"/>
          </p15:clr>
        </p15:guide>
        <p15:guide id="2" orient="horz" pos="845">
          <p15:clr>
            <a:srgbClr val="A4A3A4"/>
          </p15:clr>
        </p15:guide>
        <p15:guide id="3" orient="horz" pos="3793">
          <p15:clr>
            <a:srgbClr val="A4A3A4"/>
          </p15:clr>
        </p15:guide>
        <p15:guide id="4" orient="horz" pos="1117">
          <p15:clr>
            <a:srgbClr val="A4A3A4"/>
          </p15:clr>
        </p15:guide>
        <p15:guide id="5" orient="horz" pos="187">
          <p15:clr>
            <a:srgbClr val="A4A3A4"/>
          </p15:clr>
        </p15:guide>
        <p15:guide id="6" orient="horz" pos="504">
          <p15:clr>
            <a:srgbClr val="A4A3A4"/>
          </p15:clr>
        </p15:guide>
        <p15:guide id="7" orient="horz" pos="4156">
          <p15:clr>
            <a:srgbClr val="A4A3A4"/>
          </p15:clr>
        </p15:guide>
        <p15:guide id="8" orient="horz">
          <p15:clr>
            <a:srgbClr val="A4A3A4"/>
          </p15:clr>
        </p15:guide>
        <p15:guide id="9" pos="657">
          <p15:clr>
            <a:srgbClr val="A4A3A4"/>
          </p15:clr>
        </p15:guide>
        <p15:guide id="10" pos="5534">
          <p15:clr>
            <a:srgbClr val="A4A3A4"/>
          </p15:clr>
        </p15:guide>
        <p15:guide id="11" pos="521">
          <p15:clr>
            <a:srgbClr val="A4A3A4"/>
          </p15:clr>
        </p15:guide>
        <p15:guide id="12" pos="453">
          <p15:clr>
            <a:srgbClr val="A4A3A4"/>
          </p15:clr>
        </p15:guide>
        <p15:guide id="13" pos="1315">
          <p15:clr>
            <a:srgbClr val="A4A3A4"/>
          </p15:clr>
        </p15:guide>
        <p15:guide id="14" pos="3039">
          <p15:clr>
            <a:srgbClr val="A4A3A4"/>
          </p15:clr>
        </p15:guide>
        <p15:guide id="15" pos="3152">
          <p15:clr>
            <a:srgbClr val="A4A3A4"/>
          </p15:clr>
        </p15:guide>
        <p15:guide id="16" pos="573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50">
          <p15:clr>
            <a:srgbClr val="A4A3A4"/>
          </p15:clr>
        </p15:guide>
        <p15:guide id="2" pos="216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0000"/>
    <a:srgbClr val="FFFFFF"/>
    <a:srgbClr val="808080"/>
    <a:srgbClr val="000000"/>
    <a:srgbClr val="FDCA00"/>
    <a:srgbClr val="EF5B00"/>
    <a:srgbClr val="C50006"/>
    <a:srgbClr val="7C204E"/>
    <a:srgbClr val="003B6E"/>
    <a:srgbClr val="1974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7232" autoAdjust="0"/>
  </p:normalViewPr>
  <p:slideViewPr>
    <p:cSldViewPr snapToObjects="1">
      <p:cViewPr varScale="1">
        <p:scale>
          <a:sx n="94" d="100"/>
          <a:sy n="94" d="100"/>
        </p:scale>
        <p:origin x="102" y="474"/>
      </p:cViewPr>
      <p:guideLst>
        <p:guide orient="horz" pos="890"/>
        <p:guide orient="horz" pos="845"/>
        <p:guide orient="horz" pos="3793"/>
        <p:guide orient="horz" pos="1117"/>
        <p:guide orient="horz" pos="187"/>
        <p:guide orient="horz" pos="504"/>
        <p:guide orient="horz" pos="4156"/>
        <p:guide orient="horz"/>
        <p:guide pos="657"/>
        <p:guide pos="5534"/>
        <p:guide pos="521"/>
        <p:guide pos="453"/>
        <p:guide pos="1315"/>
        <p:guide pos="3039"/>
        <p:guide pos="3152"/>
        <p:guide pos="573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115" d="100"/>
          <a:sy n="115" d="100"/>
        </p:scale>
        <p:origin x="-4932" y="-108"/>
      </p:cViewPr>
      <p:guideLst>
        <p:guide orient="horz" pos="3150"/>
        <p:guide pos="2167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furger\Documents\srxrf\2019%20Zurich%20BAFU\analyses\2019_zrh-bafu_stat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'barplot per3'!$C$2</c:f>
              <c:strCache>
                <c:ptCount val="1"/>
                <c:pt idx="0">
                  <c:v>avg PM10 summer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cat>
            <c:strRef>
              <c:f>'barplot per3'!$B$3:$B$34</c:f>
              <c:strCache>
                <c:ptCount val="32"/>
                <c:pt idx="0">
                  <c:v>Al</c:v>
                </c:pt>
                <c:pt idx="1">
                  <c:v>Si</c:v>
                </c:pt>
                <c:pt idx="2">
                  <c:v>S</c:v>
                </c:pt>
                <c:pt idx="3">
                  <c:v>Cl</c:v>
                </c:pt>
                <c:pt idx="4">
                  <c:v>K</c:v>
                </c:pt>
                <c:pt idx="5">
                  <c:v>Ca</c:v>
                </c:pt>
                <c:pt idx="6">
                  <c:v>Ti</c:v>
                </c:pt>
                <c:pt idx="7">
                  <c:v>V</c:v>
                </c:pt>
                <c:pt idx="8">
                  <c:v>Cr</c:v>
                </c:pt>
                <c:pt idx="9">
                  <c:v>Mn</c:v>
                </c:pt>
                <c:pt idx="10">
                  <c:v>Fe</c:v>
                </c:pt>
                <c:pt idx="11">
                  <c:v>Co</c:v>
                </c:pt>
                <c:pt idx="12">
                  <c:v>Ni</c:v>
                </c:pt>
                <c:pt idx="13">
                  <c:v>Cu</c:v>
                </c:pt>
                <c:pt idx="14">
                  <c:v>Zn</c:v>
                </c:pt>
                <c:pt idx="15">
                  <c:v>Ga</c:v>
                </c:pt>
                <c:pt idx="16">
                  <c:v>Ge</c:v>
                </c:pt>
                <c:pt idx="17">
                  <c:v>As</c:v>
                </c:pt>
                <c:pt idx="18">
                  <c:v>Se</c:v>
                </c:pt>
                <c:pt idx="19">
                  <c:v>Br</c:v>
                </c:pt>
                <c:pt idx="20">
                  <c:v>Rb</c:v>
                </c:pt>
                <c:pt idx="21">
                  <c:v>Sr</c:v>
                </c:pt>
                <c:pt idx="22">
                  <c:v>Y</c:v>
                </c:pt>
                <c:pt idx="23">
                  <c:v>Zr</c:v>
                </c:pt>
                <c:pt idx="24">
                  <c:v>Cd</c:v>
                </c:pt>
                <c:pt idx="25">
                  <c:v>In</c:v>
                </c:pt>
                <c:pt idx="26">
                  <c:v>Sn</c:v>
                </c:pt>
                <c:pt idx="27">
                  <c:v>Sb</c:v>
                </c:pt>
                <c:pt idx="28">
                  <c:v>I</c:v>
                </c:pt>
                <c:pt idx="29">
                  <c:v>Ba</c:v>
                </c:pt>
                <c:pt idx="30">
                  <c:v>Pb</c:v>
                </c:pt>
                <c:pt idx="31">
                  <c:v>Bi</c:v>
                </c:pt>
              </c:strCache>
            </c:strRef>
          </c:cat>
          <c:val>
            <c:numRef>
              <c:f>'barplot per3'!$C$3:$C$34</c:f>
              <c:numCache>
                <c:formatCode>0.0</c:formatCode>
                <c:ptCount val="32"/>
                <c:pt idx="0">
                  <c:v>66.805999999999997</c:v>
                </c:pt>
                <c:pt idx="1">
                  <c:v>370.596</c:v>
                </c:pt>
                <c:pt idx="2">
                  <c:v>417.82100000000003</c:v>
                </c:pt>
                <c:pt idx="3">
                  <c:v>48.731200000000001</c:v>
                </c:pt>
                <c:pt idx="4">
                  <c:v>157.315</c:v>
                </c:pt>
                <c:pt idx="5">
                  <c:v>429.6</c:v>
                </c:pt>
                <c:pt idx="6">
                  <c:v>9.6924600000000005</c:v>
                </c:pt>
                <c:pt idx="7">
                  <c:v>0.114409</c:v>
                </c:pt>
                <c:pt idx="8">
                  <c:v>2.7990499999999998</c:v>
                </c:pt>
                <c:pt idx="9">
                  <c:v>4.5915299999999997</c:v>
                </c:pt>
                <c:pt idx="10">
                  <c:v>527.01900000000001</c:v>
                </c:pt>
                <c:pt idx="11">
                  <c:v>1.52582E-2</c:v>
                </c:pt>
                <c:pt idx="12">
                  <c:v>0.56154800000000005</c:v>
                </c:pt>
                <c:pt idx="13">
                  <c:v>16.2485</c:v>
                </c:pt>
                <c:pt idx="14">
                  <c:v>18.520199999999999</c:v>
                </c:pt>
                <c:pt idx="15">
                  <c:v>2.9393699999999997E-4</c:v>
                </c:pt>
                <c:pt idx="16">
                  <c:v>3.0887500000000001E-4</c:v>
                </c:pt>
                <c:pt idx="17">
                  <c:v>0.42331999999999997</c:v>
                </c:pt>
                <c:pt idx="18">
                  <c:v>6.5661200000000003E-2</c:v>
                </c:pt>
                <c:pt idx="19">
                  <c:v>2.0431699999999999</c:v>
                </c:pt>
                <c:pt idx="20">
                  <c:v>9.3917299999999995E-2</c:v>
                </c:pt>
                <c:pt idx="21">
                  <c:v>2.4151799999999999</c:v>
                </c:pt>
                <c:pt idx="22">
                  <c:v>3.25902E-2</c:v>
                </c:pt>
                <c:pt idx="23">
                  <c:v>1.1853499999999999</c:v>
                </c:pt>
                <c:pt idx="24">
                  <c:v>3.4431700000000003E-2</c:v>
                </c:pt>
                <c:pt idx="25">
                  <c:v>0.38272200000000001</c:v>
                </c:pt>
                <c:pt idx="26">
                  <c:v>2.6633300000000002</c:v>
                </c:pt>
                <c:pt idx="27">
                  <c:v>1.0233000000000001</c:v>
                </c:pt>
                <c:pt idx="28">
                  <c:v>1.8856299999999999E-4</c:v>
                </c:pt>
                <c:pt idx="29">
                  <c:v>5.4964700000000004</c:v>
                </c:pt>
                <c:pt idx="30">
                  <c:v>1.6182799999999999</c:v>
                </c:pt>
                <c:pt idx="31">
                  <c:v>0.250058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101-4425-85EF-94AD5BBED0E7}"/>
            </c:ext>
          </c:extLst>
        </c:ser>
        <c:ser>
          <c:idx val="2"/>
          <c:order val="1"/>
          <c:tx>
            <c:strRef>
              <c:f>'barplot per3'!$AC$2</c:f>
              <c:strCache>
                <c:ptCount val="1"/>
                <c:pt idx="0">
                  <c:v>MDL60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val>
            <c:numRef>
              <c:f>'barplot per3'!$AC$3:$AC$34</c:f>
              <c:numCache>
                <c:formatCode>General</c:formatCode>
                <c:ptCount val="32"/>
                <c:pt idx="0">
                  <c:v>170</c:v>
                </c:pt>
                <c:pt idx="1">
                  <c:v>31</c:v>
                </c:pt>
                <c:pt idx="2">
                  <c:v>5.5</c:v>
                </c:pt>
                <c:pt idx="3">
                  <c:v>3</c:v>
                </c:pt>
                <c:pt idx="4">
                  <c:v>2</c:v>
                </c:pt>
                <c:pt idx="5">
                  <c:v>0.52</c:v>
                </c:pt>
                <c:pt idx="6">
                  <c:v>0.28000000000000003</c:v>
                </c:pt>
                <c:pt idx="7">
                  <c:v>0.21</c:v>
                </c:pt>
                <c:pt idx="8">
                  <c:v>0.2</c:v>
                </c:pt>
                <c:pt idx="9">
                  <c:v>0.25</c:v>
                </c:pt>
                <c:pt idx="10">
                  <c:v>0.3</c:v>
                </c:pt>
                <c:pt idx="11">
                  <c:v>0.24</c:v>
                </c:pt>
                <c:pt idx="12">
                  <c:v>0.17</c:v>
                </c:pt>
                <c:pt idx="13">
                  <c:v>0.14000000000000001</c:v>
                </c:pt>
                <c:pt idx="14">
                  <c:v>0.12</c:v>
                </c:pt>
                <c:pt idx="15">
                  <c:v>0.1</c:v>
                </c:pt>
                <c:pt idx="16">
                  <c:v>9.7000000000000003E-2</c:v>
                </c:pt>
                <c:pt idx="17">
                  <c:v>0.11</c:v>
                </c:pt>
                <c:pt idx="18">
                  <c:v>0.14000000000000001</c:v>
                </c:pt>
                <c:pt idx="19">
                  <c:v>0.18</c:v>
                </c:pt>
                <c:pt idx="20">
                  <c:v>0.33</c:v>
                </c:pt>
                <c:pt idx="21">
                  <c:v>0.38</c:v>
                </c:pt>
                <c:pt idx="22">
                  <c:v>0.48</c:v>
                </c:pt>
                <c:pt idx="23">
                  <c:v>0.56999999999999995</c:v>
                </c:pt>
                <c:pt idx="24">
                  <c:v>4.4000000000000004</c:v>
                </c:pt>
                <c:pt idx="25">
                  <c:v>5.4</c:v>
                </c:pt>
                <c:pt idx="26">
                  <c:v>7.1</c:v>
                </c:pt>
                <c:pt idx="27">
                  <c:v>9</c:v>
                </c:pt>
                <c:pt idx="28">
                  <c:v>0.49</c:v>
                </c:pt>
                <c:pt idx="29">
                  <c:v>0.67</c:v>
                </c:pt>
                <c:pt idx="30">
                  <c:v>0.22</c:v>
                </c:pt>
                <c:pt idx="31">
                  <c:v>0.23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101-4425-85EF-94AD5BBED0E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12814736"/>
        <c:axId val="512810800"/>
      </c:barChart>
      <c:catAx>
        <c:axId val="51281473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/>
                  <a:t>Element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512810800"/>
        <c:crossesAt val="1.0000000000000003E-4"/>
        <c:auto val="1"/>
        <c:lblAlgn val="ctr"/>
        <c:lblOffset val="100"/>
        <c:noMultiLvlLbl val="0"/>
      </c:catAx>
      <c:valAx>
        <c:axId val="512810800"/>
        <c:scaling>
          <c:logBase val="10"/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dirty="0"/>
                  <a:t>Concentration</a:t>
                </a:r>
                <a:r>
                  <a:rPr lang="en-GB" baseline="0" dirty="0"/>
                  <a:t>, ng m</a:t>
                </a:r>
                <a:r>
                  <a:rPr lang="en-GB" baseline="30000" dirty="0"/>
                  <a:t>-3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512814736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2649" cy="500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78" tIns="48240" rIns="96478" bIns="48240" numCol="1" anchor="t" anchorCtr="0" compatLnSpc="1">
            <a:prstTxWarp prst="textNoShape">
              <a:avLst/>
            </a:prstTxWarp>
          </a:bodyPr>
          <a:lstStyle>
            <a:lvl1pPr defTabSz="964838">
              <a:spcBef>
                <a:spcPct val="0"/>
              </a:spcBef>
              <a:defRPr sz="1200" baseline="30000">
                <a:latin typeface="Times" charset="0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endParaRPr lang="en-GB" dirty="0">
              <a:latin typeface="+mn-lt"/>
            </a:endParaRPr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9164" y="0"/>
            <a:ext cx="2982649" cy="500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78" tIns="48240" rIns="96478" bIns="48240" numCol="1" anchor="t" anchorCtr="0" compatLnSpc="1">
            <a:prstTxWarp prst="textNoShape">
              <a:avLst/>
            </a:prstTxWarp>
          </a:bodyPr>
          <a:lstStyle>
            <a:lvl1pPr algn="r" defTabSz="964838">
              <a:spcBef>
                <a:spcPct val="0"/>
              </a:spcBef>
              <a:defRPr sz="1200" baseline="30000">
                <a:latin typeface="Times" charset="0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endParaRPr lang="en-GB" dirty="0">
              <a:latin typeface="+mn-lt"/>
            </a:endParaRPr>
          </a:p>
        </p:txBody>
      </p:sp>
      <p:sp>
        <p:nvSpPr>
          <p:cNvPr id="1187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502255"/>
            <a:ext cx="2982649" cy="500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78" tIns="48240" rIns="96478" bIns="48240" numCol="1" anchor="b" anchorCtr="0" compatLnSpc="1">
            <a:prstTxWarp prst="textNoShape">
              <a:avLst/>
            </a:prstTxWarp>
          </a:bodyPr>
          <a:lstStyle>
            <a:lvl1pPr defTabSz="964838">
              <a:spcBef>
                <a:spcPct val="0"/>
              </a:spcBef>
              <a:defRPr sz="1200" baseline="30000">
                <a:latin typeface="Times" charset="0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endParaRPr lang="en-GB">
              <a:latin typeface="+mn-lt"/>
            </a:endParaRPr>
          </a:p>
        </p:txBody>
      </p:sp>
      <p:sp>
        <p:nvSpPr>
          <p:cNvPr id="1187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9164" y="9502255"/>
            <a:ext cx="2982649" cy="500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78" tIns="48240" rIns="96478" bIns="48240" numCol="1" anchor="b" anchorCtr="0" compatLnSpc="1">
            <a:prstTxWarp prst="textNoShape">
              <a:avLst/>
            </a:prstTxWarp>
          </a:bodyPr>
          <a:lstStyle>
            <a:lvl1pPr algn="r" defTabSz="964838">
              <a:spcBef>
                <a:spcPct val="0"/>
              </a:spcBef>
              <a:defRPr sz="1200" baseline="30000">
                <a:latin typeface="Times" charset="0"/>
              </a:defRPr>
            </a:lvl1pPr>
          </a:lstStyle>
          <a:p>
            <a:pPr>
              <a:defRPr/>
            </a:pPr>
            <a:fld id="{630A188E-C926-984B-863C-48B251A81B15}" type="slidenum">
              <a:rPr lang="en-GB">
                <a:latin typeface="+mn-lt"/>
              </a:rPr>
              <a:pPr>
                <a:defRPr/>
              </a:pPr>
              <a:t>‹#›</a:t>
            </a:fld>
            <a:endParaRPr lang="en-GB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9599428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2649" cy="500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78" tIns="48240" rIns="96478" bIns="48240" numCol="1" anchor="t" anchorCtr="0" compatLnSpc="1">
            <a:prstTxWarp prst="textNoShape">
              <a:avLst/>
            </a:prstTxWarp>
          </a:bodyPr>
          <a:lstStyle>
            <a:lvl1pPr defTabSz="964838">
              <a:spcBef>
                <a:spcPct val="0"/>
              </a:spcBef>
              <a:defRPr sz="1000" baseline="0">
                <a:latin typeface="+mn-lt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9164" y="0"/>
            <a:ext cx="2982649" cy="500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78" tIns="48240" rIns="96478" bIns="48240" numCol="1" anchor="t" anchorCtr="0" compatLnSpc="1">
            <a:prstTxWarp prst="textNoShape">
              <a:avLst/>
            </a:prstTxWarp>
          </a:bodyPr>
          <a:lstStyle>
            <a:lvl1pPr algn="r" defTabSz="964838">
              <a:spcBef>
                <a:spcPct val="0"/>
              </a:spcBef>
              <a:defRPr sz="1000" baseline="0">
                <a:latin typeface="+mn-lt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42975" y="750888"/>
            <a:ext cx="5000625" cy="37512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228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8282" y="4752009"/>
            <a:ext cx="5045250" cy="4499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dirty="0"/>
              <a:t>Mastertextformat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</a:t>
            </a:r>
            <a:r>
              <a:rPr lang="de-DE" noProof="0" dirty="0" smtClean="0"/>
              <a:t>Ebene</a:t>
            </a:r>
          </a:p>
          <a:p>
            <a:pPr lvl="5"/>
            <a:r>
              <a:rPr lang="de-DE" noProof="0" dirty="0" smtClean="0"/>
              <a:t>Sechste Ebene</a:t>
            </a:r>
          </a:p>
          <a:p>
            <a:pPr lvl="6"/>
            <a:r>
              <a:rPr lang="de-DE" noProof="0" dirty="0" smtClean="0"/>
              <a:t>Siebte Ebene</a:t>
            </a:r>
          </a:p>
          <a:p>
            <a:pPr lvl="7"/>
            <a:r>
              <a:rPr lang="de-DE" noProof="0" dirty="0" smtClean="0"/>
              <a:t>Achte Ebene</a:t>
            </a:r>
          </a:p>
          <a:p>
            <a:pPr lvl="8"/>
            <a:r>
              <a:rPr lang="de-DE" noProof="0" dirty="0" smtClean="0"/>
              <a:t>Neunte Ebene</a:t>
            </a:r>
          </a:p>
        </p:txBody>
      </p:sp>
      <p:sp>
        <p:nvSpPr>
          <p:cNvPr id="1228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502255"/>
            <a:ext cx="2982649" cy="500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78" tIns="48240" rIns="96478" bIns="48240" numCol="1" anchor="b" anchorCtr="0" compatLnSpc="1">
            <a:prstTxWarp prst="textNoShape">
              <a:avLst/>
            </a:prstTxWarp>
          </a:bodyPr>
          <a:lstStyle>
            <a:lvl1pPr defTabSz="964838">
              <a:spcBef>
                <a:spcPct val="0"/>
              </a:spcBef>
              <a:defRPr sz="1000" baseline="0">
                <a:latin typeface="+mn-lt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1228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9164" y="9502255"/>
            <a:ext cx="2982649" cy="500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78" tIns="48240" rIns="96478" bIns="48240" numCol="1" anchor="b" anchorCtr="0" compatLnSpc="1">
            <a:prstTxWarp prst="textNoShape">
              <a:avLst/>
            </a:prstTxWarp>
          </a:bodyPr>
          <a:lstStyle>
            <a:lvl1pPr algn="r" defTabSz="964838">
              <a:spcBef>
                <a:spcPct val="0"/>
              </a:spcBef>
              <a:defRPr sz="1000" baseline="0">
                <a:latin typeface="+mn-lt"/>
              </a:defRPr>
            </a:lvl1pPr>
          </a:lstStyle>
          <a:p>
            <a:pPr>
              <a:defRPr/>
            </a:pPr>
            <a:fld id="{EC696245-F065-0B47-B74E-D5003861FD61}" type="slidenum">
              <a:rPr lang="de-DE" smtClean="0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6147384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90488" indent="-90488" algn="l" rtl="0" eaLnBrk="0" fontAlgn="base" hangingPunct="0">
      <a:spcBef>
        <a:spcPts val="0"/>
      </a:spcBef>
      <a:spcAft>
        <a:spcPct val="0"/>
      </a:spcAft>
      <a:buFont typeface="Arial" panose="020B0604020202020204" pitchFamily="34" charset="0"/>
      <a:buChar char="•"/>
      <a:defRPr sz="1000" kern="1200" baseline="0">
        <a:solidFill>
          <a:schemeClr val="tx1"/>
        </a:solidFill>
        <a:latin typeface="+mn-lt"/>
        <a:ea typeface="ヒラギノ角ゴ Pro W3" pitchFamily="-108" charset="-128"/>
        <a:cs typeface="ヒラギノ角ゴ Pro W3" pitchFamily="-108" charset="-128"/>
      </a:defRPr>
    </a:lvl1pPr>
    <a:lvl2pPr marL="180975" indent="-92075" algn="l" rtl="0" eaLnBrk="0" fontAlgn="base" hangingPunct="0">
      <a:spcBef>
        <a:spcPts val="0"/>
      </a:spcBef>
      <a:spcAft>
        <a:spcPct val="0"/>
      </a:spcAft>
      <a:buFont typeface="Symbol" panose="05050102010706020507" pitchFamily="18" charset="2"/>
      <a:buChar char="-"/>
      <a:defRPr sz="1000" kern="1200" baseline="0">
        <a:solidFill>
          <a:schemeClr val="tx1"/>
        </a:solidFill>
        <a:latin typeface="+mn-lt"/>
        <a:ea typeface="ヒラギノ角ゴ Pro W3" charset="-128"/>
        <a:cs typeface="ヒラギノ角ゴ Pro W3" charset="0"/>
      </a:defRPr>
    </a:lvl2pPr>
    <a:lvl3pPr marL="266700" indent="-85725" algn="l" rtl="0" eaLnBrk="0" fontAlgn="base" hangingPunct="0">
      <a:spcBef>
        <a:spcPts val="0"/>
      </a:spcBef>
      <a:spcAft>
        <a:spcPct val="0"/>
      </a:spcAft>
      <a:buFont typeface="Symbol" panose="05050102010706020507" pitchFamily="18" charset="2"/>
      <a:buChar char="-"/>
      <a:defRPr sz="1000" kern="1200" baseline="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3pPr>
    <a:lvl4pPr marL="357188" indent="-90488" algn="l" rtl="0" eaLnBrk="0" fontAlgn="base" hangingPunct="0">
      <a:spcBef>
        <a:spcPts val="0"/>
      </a:spcBef>
      <a:spcAft>
        <a:spcPct val="0"/>
      </a:spcAft>
      <a:buFont typeface="Symbol" panose="05050102010706020507" pitchFamily="18" charset="2"/>
      <a:buChar char="-"/>
      <a:defRPr sz="1000" kern="1200" baseline="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4pPr>
    <a:lvl5pPr marL="447675" indent="-90488" algn="l" rtl="0" eaLnBrk="0" fontAlgn="base" hangingPunct="0">
      <a:spcBef>
        <a:spcPts val="0"/>
      </a:spcBef>
      <a:spcAft>
        <a:spcPct val="0"/>
      </a:spcAft>
      <a:buFont typeface="Symbol" panose="05050102010706020507" pitchFamily="18" charset="2"/>
      <a:buChar char="-"/>
      <a:defRPr sz="1000" kern="1200" baseline="0">
        <a:solidFill>
          <a:schemeClr val="tx1"/>
        </a:solidFill>
        <a:latin typeface="+mn-lt"/>
        <a:ea typeface="ヒラギノ角ゴ Pro W3" pitchFamily="-112" charset="-128"/>
        <a:cs typeface="ＭＳ Ｐゴシック" charset="0"/>
      </a:defRPr>
    </a:lvl5pPr>
    <a:lvl6pPr marL="538163" indent="-90488" algn="l" defTabSz="457200" rtl="0" eaLnBrk="1" latinLnBrk="0" hangingPunct="1">
      <a:buFont typeface="Symbol" panose="05050102010706020507" pitchFamily="18" charset="2"/>
      <a:buChar char="-"/>
      <a:defRPr sz="1000" kern="1200" baseline="0">
        <a:solidFill>
          <a:schemeClr val="tx1"/>
        </a:solidFill>
        <a:latin typeface="+mn-lt"/>
        <a:ea typeface="+mn-ea"/>
        <a:cs typeface="Arial" panose="020B0604020202020204" pitchFamily="34" charset="0"/>
      </a:defRPr>
    </a:lvl6pPr>
    <a:lvl7pPr marL="628650" indent="-90488" algn="l" defTabSz="457200" rtl="0" eaLnBrk="1" latinLnBrk="0" hangingPunct="1">
      <a:buFont typeface="Symbol" panose="05050102010706020507" pitchFamily="18" charset="2"/>
      <a:buChar char="-"/>
      <a:defRPr sz="1000" kern="1200">
        <a:solidFill>
          <a:schemeClr val="tx1"/>
        </a:solidFill>
        <a:latin typeface="+mn-lt"/>
        <a:ea typeface="+mn-ea"/>
        <a:cs typeface="Arial" panose="020B0604020202020204" pitchFamily="34" charset="0"/>
      </a:defRPr>
    </a:lvl7pPr>
    <a:lvl8pPr marL="719138" indent="-90488" algn="l" defTabSz="457200" rtl="0" eaLnBrk="1" latinLnBrk="0" hangingPunct="1">
      <a:buFont typeface="Symbol" panose="05050102010706020507" pitchFamily="18" charset="2"/>
      <a:buChar char="-"/>
      <a:defRPr sz="1000" kern="1200">
        <a:solidFill>
          <a:schemeClr val="tx1"/>
        </a:solidFill>
        <a:latin typeface="+mn-lt"/>
        <a:ea typeface="+mn-ea"/>
        <a:cs typeface="Arial" panose="020B0604020202020204" pitchFamily="34" charset="0"/>
      </a:defRPr>
    </a:lvl8pPr>
    <a:lvl9pPr marL="806450" indent="-88900" algn="l" defTabSz="457200" rtl="0" eaLnBrk="1" latinLnBrk="0" hangingPunct="1">
      <a:buFont typeface="Symbol" panose="05050102010706020507" pitchFamily="18" charset="2"/>
      <a:buChar char="-"/>
      <a:defRPr sz="1000" kern="1200">
        <a:solidFill>
          <a:schemeClr val="tx1"/>
        </a:solidFill>
        <a:latin typeface="+mn-lt"/>
        <a:ea typeface="+mn-ea"/>
        <a:cs typeface="Arial" panose="020B0604020202020204" pitchFamily="34" charset="0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D5AFED-B20D-4731-86E1-564DCDDCF5E7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08242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5049846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6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U:\20160506_PSI_Luftbild_0292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36" b="7666"/>
          <a:stretch/>
        </p:blipFill>
        <p:spPr bwMode="auto">
          <a:xfrm>
            <a:off x="2642401" y="282698"/>
            <a:ext cx="5674015" cy="3361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hteck 5"/>
          <p:cNvSpPr/>
          <p:nvPr/>
        </p:nvSpPr>
        <p:spPr bwMode="auto">
          <a:xfrm>
            <a:off x="-2" y="282698"/>
            <a:ext cx="2534400" cy="3362326"/>
          </a:xfrm>
          <a:prstGeom prst="rect">
            <a:avLst/>
          </a:prstGeom>
          <a:solidFill>
            <a:srgbClr val="E5E5E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spcBef>
                <a:spcPct val="0"/>
              </a:spcBef>
              <a:defRPr/>
            </a:pPr>
            <a:endParaRPr lang="de-DE" sz="2400" dirty="0">
              <a:ln>
                <a:solidFill>
                  <a:srgbClr val="FFFFFF"/>
                </a:solidFill>
              </a:ln>
              <a:latin typeface="Times" charset="0"/>
            </a:endParaRPr>
          </a:p>
        </p:txBody>
      </p:sp>
      <p:pic>
        <p:nvPicPr>
          <p:cNvPr id="5" name="Bild 24" descr="PSI-Logo_narrow_30k.ep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0263" y="548680"/>
            <a:ext cx="1219200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hteck 15"/>
          <p:cNvSpPr>
            <a:spLocks noChangeArrowheads="1"/>
          </p:cNvSpPr>
          <p:nvPr userDrawn="1"/>
        </p:nvSpPr>
        <p:spPr bwMode="auto">
          <a:xfrm>
            <a:off x="828000" y="6138863"/>
            <a:ext cx="720725" cy="719137"/>
          </a:xfrm>
          <a:prstGeom prst="rect">
            <a:avLst/>
          </a:prstGeom>
          <a:solidFill>
            <a:srgbClr val="B9B9B9"/>
          </a:solidFill>
          <a:ln>
            <a:noFill/>
          </a:ln>
          <a:extLst/>
        </p:spPr>
        <p:txBody>
          <a:bodyPr/>
          <a:lstStyle/>
          <a:p>
            <a:pPr>
              <a:spcBef>
                <a:spcPct val="0"/>
              </a:spcBef>
            </a:pPr>
            <a:endParaRPr lang="de-DE" sz="2400">
              <a:latin typeface="Times" charset="0"/>
            </a:endParaRPr>
          </a:p>
        </p:txBody>
      </p:sp>
      <p:sp>
        <p:nvSpPr>
          <p:cNvPr id="1027" name="Rectangle 8"/>
          <p:cNvSpPr>
            <a:spLocks noGrp="1" noChangeArrowheads="1"/>
          </p:cNvSpPr>
          <p:nvPr>
            <p:ph type="title"/>
          </p:nvPr>
        </p:nvSpPr>
        <p:spPr>
          <a:xfrm>
            <a:off x="814387" y="4572000"/>
            <a:ext cx="7969249" cy="1080120"/>
          </a:xfrm>
        </p:spPr>
        <p:txBody>
          <a:bodyPr/>
          <a:lstStyle>
            <a:lvl1pPr>
              <a:defRPr sz="3000">
                <a:solidFill>
                  <a:srgbClr val="686868"/>
                </a:solidFill>
                <a:latin typeface="Georgia" charset="0"/>
                <a:ea typeface="ヒラギノ角ゴ Pro W3" charset="0"/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69649" name="Rectangle 17"/>
          <p:cNvSpPr>
            <a:spLocks noGrp="1" noChangeArrowheads="1"/>
          </p:cNvSpPr>
          <p:nvPr>
            <p:ph type="subTitle" sz="quarter" idx="1"/>
          </p:nvPr>
        </p:nvSpPr>
        <p:spPr bwMode="auto">
          <a:xfrm>
            <a:off x="814388" y="4140000"/>
            <a:ext cx="7969249" cy="364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>
              <a:buNone/>
              <a:defRPr sz="1800" b="1">
                <a:solidFill>
                  <a:srgbClr val="969696"/>
                </a:solidFill>
                <a:ea typeface="ヒラギノ角ゴ Pro W3" charset="0"/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de-CH" noProof="0" dirty="0"/>
          </a:p>
        </p:txBody>
      </p:sp>
      <p:sp>
        <p:nvSpPr>
          <p:cNvPr id="10" name="Rechteck 1"/>
          <p:cNvSpPr>
            <a:spLocks noChangeArrowheads="1"/>
          </p:cNvSpPr>
          <p:nvPr userDrawn="1"/>
        </p:nvSpPr>
        <p:spPr bwMode="auto">
          <a:xfrm>
            <a:off x="5292080" y="3412620"/>
            <a:ext cx="3024336" cy="232404"/>
          </a:xfrm>
          <a:prstGeom prst="rect">
            <a:avLst/>
          </a:prstGeom>
          <a:solidFill>
            <a:schemeClr val="bg1">
              <a:alpha val="74117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0"/>
          <a:lstStyle/>
          <a:p>
            <a:pPr algn="ctr">
              <a:spcBef>
                <a:spcPct val="0"/>
              </a:spcBef>
            </a:pPr>
            <a:r>
              <a:rPr lang="de-CH" sz="1100" b="1" i="0" kern="0" spc="30" dirty="0" smtClean="0">
                <a:solidFill>
                  <a:srgbClr val="505150"/>
                </a:solidFill>
                <a:latin typeface="+mn-lt"/>
                <a:cs typeface="Arial" charset="0"/>
              </a:rPr>
              <a:t>WIR SCHAFFEN WISSEN – HEUTE FÜR MORGEN</a:t>
            </a:r>
            <a:endParaRPr lang="de-CH" sz="1100" b="1" i="0" kern="0" spc="30" dirty="0">
              <a:solidFill>
                <a:srgbClr val="505150"/>
              </a:solidFill>
              <a:latin typeface="+mn-lt"/>
              <a:cs typeface="Arial" charset="0"/>
            </a:endParaRPr>
          </a:p>
        </p:txBody>
      </p:sp>
      <p:sp>
        <p:nvSpPr>
          <p:cNvPr id="9" name="Rechteck 8"/>
          <p:cNvSpPr/>
          <p:nvPr userDrawn="1"/>
        </p:nvSpPr>
        <p:spPr bwMode="auto">
          <a:xfrm>
            <a:off x="8424000" y="282698"/>
            <a:ext cx="720000" cy="3362326"/>
          </a:xfrm>
          <a:prstGeom prst="rect">
            <a:avLst/>
          </a:prstGeom>
          <a:solidFill>
            <a:srgbClr val="E5E5E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spcBef>
                <a:spcPct val="0"/>
              </a:spcBef>
              <a:defRPr/>
            </a:pPr>
            <a:endParaRPr lang="de-DE" sz="2400" dirty="0">
              <a:ln>
                <a:solidFill>
                  <a:srgbClr val="FFFFFF"/>
                </a:solidFill>
              </a:ln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371627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2020-04-07</a:t>
            </a:r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BAFU Project Meeting</a:t>
            </a:r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1304E-3AF2-4B70-AAA3-9D89EC71C2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1631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7"/>
          <p:cNvSpPr>
            <a:spLocks noGrp="1"/>
          </p:cNvSpPr>
          <p:nvPr>
            <p:ph sz="quarter" idx="13" hasCustomPrompt="1"/>
          </p:nvPr>
        </p:nvSpPr>
        <p:spPr/>
        <p:txBody>
          <a:bodyPr/>
          <a:lstStyle>
            <a:lvl1pPr marL="177800" marR="0" indent="-1778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tabLst/>
              <a:defRPr>
                <a:latin typeface="+mn-lt"/>
              </a:defRPr>
            </a:lvl1pPr>
            <a:lvl2pPr marL="355600" marR="0" indent="-1778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Symbol" panose="05050102010706020507" pitchFamily="18" charset="2"/>
              <a:buChar char="-"/>
              <a:tabLst/>
              <a:defRPr>
                <a:latin typeface="+mn-lt"/>
              </a:defRPr>
            </a:lvl2pPr>
            <a:lvl3pPr marL="539750" marR="0" indent="-18415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Symbol" panose="05050102010706020507" pitchFamily="18" charset="2"/>
              <a:buChar char="-"/>
              <a:tabLst/>
              <a:defRPr>
                <a:latin typeface="+mn-lt"/>
              </a:defRPr>
            </a:lvl3pPr>
            <a:lvl4pPr marL="717550" marR="0" indent="-1778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Symbol" panose="05050102010706020507" pitchFamily="18" charset="2"/>
              <a:buChar char="-"/>
              <a:tabLst/>
              <a:defRPr>
                <a:latin typeface="+mn-lt"/>
              </a:defRPr>
            </a:lvl4pPr>
            <a:lvl5pPr marL="895350" marR="0" indent="-1778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Symbol" panose="05050102010706020507" pitchFamily="18" charset="2"/>
              <a:buChar char="-"/>
              <a:tabLst/>
              <a:defRPr>
                <a:latin typeface="+mn-lt"/>
              </a:defRPr>
            </a:lvl5pPr>
            <a:lvl6pPr marL="1074738" indent="-179388">
              <a:lnSpc>
                <a:spcPct val="110000"/>
              </a:lnSpc>
              <a:buClr>
                <a:schemeClr val="tx1"/>
              </a:buClr>
              <a:buFont typeface="Symbol" panose="05050102010706020507" pitchFamily="18" charset="2"/>
              <a:buChar char="-"/>
              <a:defRPr sz="1600"/>
            </a:lvl6pPr>
            <a:lvl7pPr marL="1257300" indent="-182563">
              <a:lnSpc>
                <a:spcPct val="110000"/>
              </a:lnSpc>
              <a:buFont typeface="Symbol" panose="05050102010706020507" pitchFamily="18" charset="2"/>
              <a:buChar char="-"/>
              <a:defRPr sz="1600"/>
            </a:lvl7pPr>
            <a:lvl8pPr marL="1436688" indent="-179388">
              <a:lnSpc>
                <a:spcPct val="110000"/>
              </a:lnSpc>
              <a:buFont typeface="Symbol" panose="05050102010706020507" pitchFamily="18" charset="2"/>
              <a:buChar char="-"/>
              <a:defRPr sz="1600"/>
            </a:lvl8pPr>
            <a:lvl9pPr marL="1614488" indent="-177800">
              <a:lnSpc>
                <a:spcPct val="110000"/>
              </a:lnSpc>
              <a:buFont typeface="Symbol" panose="05050102010706020507" pitchFamily="18" charset="2"/>
              <a:buChar char="-"/>
              <a:defRPr sz="1600"/>
            </a:lvl9pPr>
          </a:lstStyle>
          <a:p>
            <a:pPr lvl="0"/>
            <a:r>
              <a:rPr lang="de-CH" dirty="0" smtClean="0"/>
              <a:t>Mastertextformat bearbeiten</a:t>
            </a:r>
          </a:p>
          <a:p>
            <a:pPr lvl="1"/>
            <a:r>
              <a:rPr lang="de-CH" dirty="0" smtClean="0"/>
              <a:t>Zweite Ebene</a:t>
            </a:r>
          </a:p>
          <a:p>
            <a:pPr lvl="2"/>
            <a:r>
              <a:rPr lang="de-CH" dirty="0" smtClean="0"/>
              <a:t>Dritte Ebene</a:t>
            </a:r>
          </a:p>
          <a:p>
            <a:pPr lvl="3"/>
            <a:r>
              <a:rPr lang="de-CH" dirty="0" smtClean="0"/>
              <a:t>Vierte Ebene</a:t>
            </a:r>
          </a:p>
          <a:p>
            <a:pPr lvl="4"/>
            <a:r>
              <a:rPr lang="de-CH" dirty="0" smtClean="0"/>
              <a:t>Fünfte Ebene</a:t>
            </a:r>
          </a:p>
          <a:p>
            <a:pPr lvl="5"/>
            <a:r>
              <a:rPr lang="de-CH" dirty="0" smtClean="0"/>
              <a:t>Sechste Ebene</a:t>
            </a:r>
          </a:p>
          <a:p>
            <a:pPr lvl="6"/>
            <a:r>
              <a:rPr lang="de-CH" dirty="0" smtClean="0"/>
              <a:t>Siebte Ebene</a:t>
            </a:r>
          </a:p>
          <a:p>
            <a:pPr lvl="7"/>
            <a:r>
              <a:rPr lang="de-CH" dirty="0" smtClean="0"/>
              <a:t>Achte Ebene</a:t>
            </a:r>
          </a:p>
          <a:p>
            <a:pPr lvl="8"/>
            <a:r>
              <a:rPr lang="de-CH" dirty="0" smtClean="0"/>
              <a:t>Neunte Ebene</a:t>
            </a:r>
            <a:endParaRPr kumimoji="0" lang="de-CH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4" name="Foliennummernplatzhalter 1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>
              <a:defRPr/>
            </a:pPr>
            <a:r>
              <a:rPr lang="de-DE" smtClean="0"/>
              <a:t>Seite </a:t>
            </a:r>
            <a:fld id="{EBC07571-3134-BB4B-B83F-1A9FE18D34F3}" type="slidenum">
              <a:rPr lang="de-DE" smtClean="0"/>
              <a:pPr algn="r"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3168188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 (grau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 userDrawn="1"/>
        </p:nvSpPr>
        <p:spPr bwMode="auto">
          <a:xfrm>
            <a:off x="827088" y="1412875"/>
            <a:ext cx="8066087" cy="5184775"/>
          </a:xfrm>
          <a:prstGeom prst="rect">
            <a:avLst/>
          </a:prstGeom>
          <a:solidFill>
            <a:srgbClr val="E5E5E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pc="0" baseline="0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4" name="Foliennummernplatzhalter 1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>
              <a:defRPr/>
            </a:pPr>
            <a:r>
              <a:rPr lang="de-DE" smtClean="0"/>
              <a:t>Seite </a:t>
            </a:r>
            <a:fld id="{EBC07571-3134-BB4B-B83F-1A9FE18D34F3}" type="slidenum">
              <a:rPr lang="de-DE" smtClean="0"/>
              <a:pPr algn="r">
                <a:defRPr/>
              </a:pPr>
              <a:t>‹#›</a:t>
            </a:fld>
            <a:endParaRPr lang="de-DE" dirty="0"/>
          </a:p>
        </p:txBody>
      </p:sp>
      <p:sp>
        <p:nvSpPr>
          <p:cNvPr id="9" name="Inhaltsplatzhalter 7"/>
          <p:cNvSpPr>
            <a:spLocks noGrp="1"/>
          </p:cNvSpPr>
          <p:nvPr>
            <p:ph sz="quarter" idx="13" hasCustomPrompt="1"/>
          </p:nvPr>
        </p:nvSpPr>
        <p:spPr>
          <a:xfrm>
            <a:off x="934839" y="1484782"/>
            <a:ext cx="7885633" cy="4608514"/>
          </a:xfrm>
        </p:spPr>
        <p:txBody>
          <a:bodyPr/>
          <a:lstStyle>
            <a:lvl1pPr marL="177800" marR="0" indent="-1778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tabLst/>
              <a:defRPr>
                <a:latin typeface="+mn-lt"/>
              </a:defRPr>
            </a:lvl1pPr>
            <a:lvl2pPr marL="355600" marR="0" indent="-1778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Symbol" panose="05050102010706020507" pitchFamily="18" charset="2"/>
              <a:buChar char="-"/>
              <a:tabLst/>
              <a:defRPr>
                <a:latin typeface="+mn-lt"/>
              </a:defRPr>
            </a:lvl2pPr>
            <a:lvl3pPr marL="539750" marR="0" indent="-18415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Symbol" panose="05050102010706020507" pitchFamily="18" charset="2"/>
              <a:buChar char="-"/>
              <a:tabLst/>
              <a:defRPr>
                <a:latin typeface="+mn-lt"/>
              </a:defRPr>
            </a:lvl3pPr>
            <a:lvl4pPr marL="717550" marR="0" indent="-1778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Symbol" panose="05050102010706020507" pitchFamily="18" charset="2"/>
              <a:buChar char="-"/>
              <a:tabLst/>
              <a:defRPr>
                <a:latin typeface="+mn-lt"/>
              </a:defRPr>
            </a:lvl4pPr>
            <a:lvl5pPr marL="895350" marR="0" indent="-1778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Symbol" panose="05050102010706020507" pitchFamily="18" charset="2"/>
              <a:buChar char="-"/>
              <a:tabLst/>
              <a:defRPr>
                <a:latin typeface="+mn-lt"/>
              </a:defRPr>
            </a:lvl5pPr>
            <a:lvl6pPr marL="1074738" indent="-179388">
              <a:lnSpc>
                <a:spcPct val="110000"/>
              </a:lnSpc>
              <a:buClr>
                <a:schemeClr val="tx1"/>
              </a:buClr>
              <a:buFont typeface="Symbol" panose="05050102010706020507" pitchFamily="18" charset="2"/>
              <a:buChar char="-"/>
              <a:defRPr sz="1600"/>
            </a:lvl6pPr>
            <a:lvl7pPr marL="1257300" indent="-182563">
              <a:lnSpc>
                <a:spcPct val="110000"/>
              </a:lnSpc>
              <a:buFont typeface="Symbol" panose="05050102010706020507" pitchFamily="18" charset="2"/>
              <a:buChar char="-"/>
              <a:defRPr sz="1600"/>
            </a:lvl7pPr>
            <a:lvl8pPr marL="1436688" indent="-179388">
              <a:lnSpc>
                <a:spcPct val="110000"/>
              </a:lnSpc>
              <a:buFont typeface="Symbol" panose="05050102010706020507" pitchFamily="18" charset="2"/>
              <a:buChar char="-"/>
              <a:defRPr sz="1600"/>
            </a:lvl8pPr>
            <a:lvl9pPr marL="1614488" indent="-177800">
              <a:lnSpc>
                <a:spcPct val="110000"/>
              </a:lnSpc>
              <a:buFont typeface="Symbol" panose="05050102010706020507" pitchFamily="18" charset="2"/>
              <a:buChar char="-"/>
              <a:defRPr sz="1600"/>
            </a:lvl9pPr>
          </a:lstStyle>
          <a:p>
            <a:pPr lvl="0"/>
            <a:r>
              <a:rPr lang="de-CH" dirty="0" smtClean="0"/>
              <a:t>Mastertextformat bearbeiten</a:t>
            </a:r>
          </a:p>
          <a:p>
            <a:pPr lvl="1"/>
            <a:r>
              <a:rPr lang="de-CH" dirty="0" smtClean="0"/>
              <a:t>Zweite Ebene</a:t>
            </a:r>
          </a:p>
          <a:p>
            <a:pPr lvl="2"/>
            <a:r>
              <a:rPr lang="de-CH" dirty="0" smtClean="0"/>
              <a:t>Dritte Ebene</a:t>
            </a:r>
          </a:p>
          <a:p>
            <a:pPr lvl="3"/>
            <a:r>
              <a:rPr lang="de-CH" dirty="0" smtClean="0"/>
              <a:t>Vierte Ebene</a:t>
            </a:r>
          </a:p>
          <a:p>
            <a:pPr lvl="4"/>
            <a:r>
              <a:rPr lang="de-CH" dirty="0" smtClean="0"/>
              <a:t>Fünfte Ebene</a:t>
            </a:r>
          </a:p>
          <a:p>
            <a:pPr lvl="5"/>
            <a:r>
              <a:rPr lang="de-CH" dirty="0" smtClean="0"/>
              <a:t>Sechste Ebene</a:t>
            </a:r>
          </a:p>
          <a:p>
            <a:pPr lvl="6"/>
            <a:r>
              <a:rPr lang="de-CH" dirty="0" smtClean="0"/>
              <a:t>Siebte Ebene</a:t>
            </a:r>
          </a:p>
          <a:p>
            <a:pPr lvl="7"/>
            <a:r>
              <a:rPr lang="de-CH" dirty="0" smtClean="0"/>
              <a:t>Achte Ebene</a:t>
            </a:r>
          </a:p>
          <a:p>
            <a:pPr lvl="8"/>
            <a:r>
              <a:rPr lang="de-CH" dirty="0" smtClean="0"/>
              <a:t>Neunte Ebene</a:t>
            </a:r>
            <a:endParaRPr kumimoji="0" lang="de-CH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839105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nhaltsplatzhalter 10"/>
          <p:cNvSpPr>
            <a:spLocks noGrp="1"/>
          </p:cNvSpPr>
          <p:nvPr>
            <p:ph sz="quarter" idx="13" hasCustomPrompt="1"/>
          </p:nvPr>
        </p:nvSpPr>
        <p:spPr>
          <a:xfrm>
            <a:off x="1042988" y="1341438"/>
            <a:ext cx="3781425" cy="4679950"/>
          </a:xfrm>
        </p:spPr>
        <p:txBody>
          <a:bodyPr/>
          <a:lstStyle>
            <a:lvl1pPr marL="177800" indent="-177800">
              <a:buClr>
                <a:schemeClr val="tx1"/>
              </a:buClr>
              <a:buFont typeface="Arial" panose="020B0604020202020204" pitchFamily="34" charset="0"/>
              <a:buChar char="•"/>
              <a:defRPr/>
            </a:lvl1pPr>
            <a:lvl2pPr marL="355600" indent="-177800">
              <a:buSzPct val="100000"/>
              <a:buFont typeface="Symbol" panose="05050102010706020507" pitchFamily="18" charset="2"/>
              <a:buChar char="-"/>
              <a:defRPr/>
            </a:lvl2pPr>
            <a:lvl3pPr marL="539750" indent="-184150">
              <a:buFont typeface="Symbol" panose="05050102010706020507" pitchFamily="18" charset="2"/>
              <a:buChar char="-"/>
              <a:defRPr/>
            </a:lvl3pPr>
            <a:lvl4pPr marL="717550" indent="-177800">
              <a:buFont typeface="Symbol" panose="05050102010706020507" pitchFamily="18" charset="2"/>
              <a:buChar char="-"/>
              <a:defRPr/>
            </a:lvl4pPr>
            <a:lvl5pPr marL="895350" indent="-177800">
              <a:buFont typeface="Symbol" panose="05050102010706020507" pitchFamily="18" charset="2"/>
              <a:buChar char="-"/>
              <a:defRPr/>
            </a:lvl5pPr>
            <a:lvl6pPr marL="1074738" indent="-179388">
              <a:buFont typeface="Symbol" panose="05050102010706020507" pitchFamily="18" charset="2"/>
              <a:buChar char="-"/>
              <a:defRPr sz="1600"/>
            </a:lvl6pPr>
            <a:lvl7pPr marL="1257300" indent="-182563">
              <a:buFont typeface="Symbol" panose="05050102010706020507" pitchFamily="18" charset="2"/>
              <a:buChar char="-"/>
              <a:defRPr sz="1600"/>
            </a:lvl7pPr>
            <a:lvl8pPr marL="1436688" indent="-179388">
              <a:buFont typeface="Symbol" panose="05050102010706020507" pitchFamily="18" charset="2"/>
              <a:buChar char="-"/>
              <a:defRPr sz="1600"/>
            </a:lvl8pPr>
            <a:lvl9pPr marL="1614488" indent="-177800">
              <a:buFont typeface="Symbol" panose="05050102010706020507" pitchFamily="18" charset="2"/>
              <a:buChar char="-"/>
              <a:defRPr sz="1600"/>
            </a:lvl9pPr>
          </a:lstStyle>
          <a:p>
            <a:pPr lvl="0"/>
            <a:r>
              <a:rPr lang="de-CH" dirty="0" smtClean="0"/>
              <a:t>Mastertextformat bearbeiten</a:t>
            </a:r>
          </a:p>
          <a:p>
            <a:pPr lvl="1"/>
            <a:r>
              <a:rPr lang="de-CH" dirty="0" smtClean="0"/>
              <a:t>Zweite Ebene</a:t>
            </a:r>
          </a:p>
          <a:p>
            <a:pPr lvl="2"/>
            <a:r>
              <a:rPr lang="de-CH" dirty="0" smtClean="0"/>
              <a:t>Dritte Ebene</a:t>
            </a:r>
          </a:p>
          <a:p>
            <a:pPr lvl="3"/>
            <a:r>
              <a:rPr lang="de-CH" dirty="0" smtClean="0"/>
              <a:t>Vierte Ebene</a:t>
            </a:r>
          </a:p>
          <a:p>
            <a:pPr lvl="4"/>
            <a:r>
              <a:rPr lang="de-CH" dirty="0" smtClean="0"/>
              <a:t>Fünfte Ebene</a:t>
            </a:r>
          </a:p>
          <a:p>
            <a:pPr lvl="5"/>
            <a:r>
              <a:rPr lang="de-CH" dirty="0" smtClean="0"/>
              <a:t>Sechste Ebene</a:t>
            </a:r>
          </a:p>
          <a:p>
            <a:pPr lvl="6"/>
            <a:r>
              <a:rPr lang="de-CH" dirty="0" smtClean="0"/>
              <a:t>Siebte Ebene</a:t>
            </a:r>
          </a:p>
          <a:p>
            <a:pPr lvl="7"/>
            <a:r>
              <a:rPr lang="de-CH" dirty="0" smtClean="0"/>
              <a:t>Achte Ebene</a:t>
            </a:r>
          </a:p>
          <a:p>
            <a:pPr lvl="8"/>
            <a:r>
              <a:rPr lang="de-CH" dirty="0" smtClean="0"/>
              <a:t>Neunte Ebene</a:t>
            </a:r>
          </a:p>
        </p:txBody>
      </p:sp>
      <p:sp>
        <p:nvSpPr>
          <p:cNvPr id="15" name="Foliennummernplatzhalter 1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algn="r">
              <a:defRPr/>
            </a:pPr>
            <a:r>
              <a:rPr lang="de-DE" smtClean="0"/>
              <a:t>Seite </a:t>
            </a:r>
            <a:fld id="{EBC07571-3134-BB4B-B83F-1A9FE18D34F3}" type="slidenum">
              <a:rPr lang="de-DE" smtClean="0"/>
              <a:pPr algn="r">
                <a:defRPr/>
              </a:pPr>
              <a:t>‹#›</a:t>
            </a:fld>
            <a:endParaRPr lang="de-DE" dirty="0"/>
          </a:p>
        </p:txBody>
      </p:sp>
      <p:sp>
        <p:nvSpPr>
          <p:cNvPr id="16" name="Titel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8" name="Inhaltsplatzhalter 10"/>
          <p:cNvSpPr>
            <a:spLocks noGrp="1"/>
          </p:cNvSpPr>
          <p:nvPr>
            <p:ph sz="quarter" idx="18" hasCustomPrompt="1"/>
          </p:nvPr>
        </p:nvSpPr>
        <p:spPr>
          <a:xfrm>
            <a:off x="5003800" y="1337869"/>
            <a:ext cx="3781425" cy="4679950"/>
          </a:xfrm>
        </p:spPr>
        <p:txBody>
          <a:bodyPr/>
          <a:lstStyle>
            <a:lvl1pPr marL="177800" indent="-177800">
              <a:buClr>
                <a:schemeClr val="tx1"/>
              </a:buClr>
              <a:buFont typeface="Arial" panose="020B0604020202020204" pitchFamily="34" charset="0"/>
              <a:buChar char="•"/>
              <a:defRPr/>
            </a:lvl1pPr>
            <a:lvl2pPr marL="355600" indent="-177800">
              <a:buSzPct val="100000"/>
              <a:buFont typeface="Symbol" panose="05050102010706020507" pitchFamily="18" charset="2"/>
              <a:buChar char="-"/>
              <a:defRPr/>
            </a:lvl2pPr>
            <a:lvl3pPr marL="539750" indent="-184150">
              <a:buFont typeface="Symbol" panose="05050102010706020507" pitchFamily="18" charset="2"/>
              <a:buChar char="-"/>
              <a:defRPr/>
            </a:lvl3pPr>
            <a:lvl4pPr marL="717550" indent="-177800">
              <a:buFont typeface="Symbol" panose="05050102010706020507" pitchFamily="18" charset="2"/>
              <a:buChar char="-"/>
              <a:defRPr/>
            </a:lvl4pPr>
            <a:lvl5pPr marL="895350" indent="-177800">
              <a:buFont typeface="Symbol" panose="05050102010706020507" pitchFamily="18" charset="2"/>
              <a:buChar char="-"/>
              <a:defRPr/>
            </a:lvl5pPr>
            <a:lvl6pPr marL="1074738" indent="-179388">
              <a:buFont typeface="Symbol" panose="05050102010706020507" pitchFamily="18" charset="2"/>
              <a:buChar char="-"/>
              <a:defRPr sz="1600"/>
            </a:lvl6pPr>
            <a:lvl7pPr marL="1257300" indent="-182563">
              <a:buFont typeface="Symbol" panose="05050102010706020507" pitchFamily="18" charset="2"/>
              <a:buChar char="-"/>
              <a:defRPr sz="1600"/>
            </a:lvl7pPr>
            <a:lvl8pPr marL="1436688" indent="-179388">
              <a:buFont typeface="Symbol" panose="05050102010706020507" pitchFamily="18" charset="2"/>
              <a:buChar char="-"/>
              <a:defRPr sz="1600"/>
            </a:lvl8pPr>
            <a:lvl9pPr marL="1614488" indent="-177800">
              <a:buFont typeface="Symbol" panose="05050102010706020507" pitchFamily="18" charset="2"/>
              <a:buChar char="-"/>
              <a:defRPr sz="1600"/>
            </a:lvl9pPr>
          </a:lstStyle>
          <a:p>
            <a:pPr lvl="0"/>
            <a:r>
              <a:rPr lang="de-CH" dirty="0" smtClean="0"/>
              <a:t>Mastertextformat bearbeiten</a:t>
            </a:r>
          </a:p>
          <a:p>
            <a:pPr lvl="1"/>
            <a:r>
              <a:rPr lang="de-CH" dirty="0" smtClean="0"/>
              <a:t>Zweite Ebene</a:t>
            </a:r>
          </a:p>
          <a:p>
            <a:pPr lvl="2"/>
            <a:r>
              <a:rPr lang="de-CH" dirty="0" smtClean="0"/>
              <a:t>Dritte Ebene</a:t>
            </a:r>
          </a:p>
          <a:p>
            <a:pPr lvl="3"/>
            <a:r>
              <a:rPr lang="de-CH" dirty="0" smtClean="0"/>
              <a:t>Vierte Ebene</a:t>
            </a:r>
          </a:p>
          <a:p>
            <a:pPr lvl="4"/>
            <a:r>
              <a:rPr lang="de-CH" dirty="0" smtClean="0"/>
              <a:t>Fünfte Ebene</a:t>
            </a:r>
          </a:p>
          <a:p>
            <a:pPr lvl="5"/>
            <a:r>
              <a:rPr lang="de-CH" dirty="0" smtClean="0"/>
              <a:t>Sechste Ebene</a:t>
            </a:r>
          </a:p>
          <a:p>
            <a:pPr lvl="6"/>
            <a:r>
              <a:rPr lang="de-CH" dirty="0" smtClean="0"/>
              <a:t>Siebte Ebene</a:t>
            </a:r>
          </a:p>
          <a:p>
            <a:pPr lvl="7"/>
            <a:r>
              <a:rPr lang="de-CH" dirty="0" smtClean="0"/>
              <a:t>Achte Ebene</a:t>
            </a:r>
          </a:p>
          <a:p>
            <a:pPr lvl="8"/>
            <a:r>
              <a:rPr lang="de-CH" dirty="0" smtClean="0"/>
              <a:t>Neunte Ebene</a:t>
            </a:r>
          </a:p>
        </p:txBody>
      </p:sp>
    </p:spTree>
    <p:extLst>
      <p:ext uri="{BB962C8B-B14F-4D97-AF65-F5344CB8AC3E}">
        <p14:creationId xmlns:p14="http://schemas.microsoft.com/office/powerpoint/2010/main" val="65310303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zwei Inhalte (grau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 userDrawn="1"/>
        </p:nvSpPr>
        <p:spPr bwMode="auto">
          <a:xfrm>
            <a:off x="827088" y="1412875"/>
            <a:ext cx="8066087" cy="5184775"/>
          </a:xfrm>
          <a:prstGeom prst="rect">
            <a:avLst/>
          </a:prstGeom>
          <a:solidFill>
            <a:srgbClr val="E5E5E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15" name="Foliennummernplatzhalter 1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algn="r">
              <a:defRPr/>
            </a:pPr>
            <a:r>
              <a:rPr lang="de-DE" smtClean="0"/>
              <a:t>Seite </a:t>
            </a:r>
            <a:fld id="{EBC07571-3134-BB4B-B83F-1A9FE18D34F3}" type="slidenum">
              <a:rPr lang="de-DE" smtClean="0"/>
              <a:pPr algn="r">
                <a:defRPr/>
              </a:pPr>
              <a:t>‹#›</a:t>
            </a:fld>
            <a:endParaRPr lang="de-DE" dirty="0"/>
          </a:p>
        </p:txBody>
      </p:sp>
      <p:sp>
        <p:nvSpPr>
          <p:cNvPr id="16" name="Titel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17" name="Inhaltsplatzhalter 10"/>
          <p:cNvSpPr>
            <a:spLocks noGrp="1"/>
          </p:cNvSpPr>
          <p:nvPr>
            <p:ph sz="quarter" idx="18" hasCustomPrompt="1"/>
          </p:nvPr>
        </p:nvSpPr>
        <p:spPr>
          <a:xfrm>
            <a:off x="938416" y="1449803"/>
            <a:ext cx="3781425" cy="4571585"/>
          </a:xfrm>
        </p:spPr>
        <p:txBody>
          <a:bodyPr/>
          <a:lstStyle>
            <a:lvl1pPr marL="177800" indent="-177800">
              <a:buClr>
                <a:schemeClr val="tx1"/>
              </a:buClr>
              <a:buFont typeface="Arial" panose="020B0604020202020204" pitchFamily="34" charset="0"/>
              <a:buChar char="•"/>
              <a:defRPr/>
            </a:lvl1pPr>
            <a:lvl2pPr marL="355600" indent="-177800">
              <a:buSzPct val="100000"/>
              <a:buFont typeface="Symbol" panose="05050102010706020507" pitchFamily="18" charset="2"/>
              <a:buChar char="-"/>
              <a:defRPr/>
            </a:lvl2pPr>
            <a:lvl3pPr marL="539750" indent="-184150">
              <a:buFont typeface="Symbol" panose="05050102010706020507" pitchFamily="18" charset="2"/>
              <a:buChar char="-"/>
              <a:defRPr/>
            </a:lvl3pPr>
            <a:lvl4pPr marL="717550" indent="-177800">
              <a:buFont typeface="Symbol" panose="05050102010706020507" pitchFamily="18" charset="2"/>
              <a:buChar char="-"/>
              <a:defRPr/>
            </a:lvl4pPr>
            <a:lvl5pPr marL="895350" indent="-177800">
              <a:buFont typeface="Symbol" panose="05050102010706020507" pitchFamily="18" charset="2"/>
              <a:buChar char="-"/>
              <a:defRPr/>
            </a:lvl5pPr>
            <a:lvl6pPr marL="1074738" indent="-179388">
              <a:buFont typeface="Symbol" panose="05050102010706020507" pitchFamily="18" charset="2"/>
              <a:buChar char="-"/>
              <a:defRPr sz="1600"/>
            </a:lvl6pPr>
            <a:lvl7pPr marL="1257300" indent="-182563">
              <a:buFont typeface="Symbol" panose="05050102010706020507" pitchFamily="18" charset="2"/>
              <a:buChar char="-"/>
              <a:defRPr sz="1600"/>
            </a:lvl7pPr>
            <a:lvl8pPr marL="1436688" indent="-179388">
              <a:buFont typeface="Symbol" panose="05050102010706020507" pitchFamily="18" charset="2"/>
              <a:buChar char="-"/>
              <a:defRPr sz="1600"/>
            </a:lvl8pPr>
            <a:lvl9pPr marL="1614488" indent="-177800">
              <a:buFont typeface="Symbol" panose="05050102010706020507" pitchFamily="18" charset="2"/>
              <a:buChar char="-"/>
              <a:defRPr sz="1600"/>
            </a:lvl9pPr>
          </a:lstStyle>
          <a:p>
            <a:pPr lvl="0"/>
            <a:r>
              <a:rPr lang="de-CH" dirty="0" smtClean="0"/>
              <a:t>Mastertextformat bearbeiten</a:t>
            </a:r>
          </a:p>
          <a:p>
            <a:pPr lvl="1"/>
            <a:r>
              <a:rPr lang="de-CH" dirty="0" smtClean="0"/>
              <a:t>Zweite Ebene</a:t>
            </a:r>
          </a:p>
          <a:p>
            <a:pPr lvl="2"/>
            <a:r>
              <a:rPr lang="de-CH" dirty="0" smtClean="0"/>
              <a:t>Dritte Ebene</a:t>
            </a:r>
          </a:p>
          <a:p>
            <a:pPr lvl="3"/>
            <a:r>
              <a:rPr lang="de-CH" dirty="0" smtClean="0"/>
              <a:t>Vierte Ebene</a:t>
            </a:r>
          </a:p>
          <a:p>
            <a:pPr lvl="4"/>
            <a:r>
              <a:rPr lang="de-CH" dirty="0" smtClean="0"/>
              <a:t>Fünfte Ebene</a:t>
            </a:r>
          </a:p>
          <a:p>
            <a:pPr lvl="5"/>
            <a:r>
              <a:rPr lang="de-CH" dirty="0" smtClean="0"/>
              <a:t>Sechste Ebene</a:t>
            </a:r>
          </a:p>
          <a:p>
            <a:pPr lvl="6"/>
            <a:r>
              <a:rPr lang="de-CH" dirty="0" smtClean="0"/>
              <a:t>Siebte Ebene</a:t>
            </a:r>
          </a:p>
          <a:p>
            <a:pPr lvl="7"/>
            <a:r>
              <a:rPr lang="de-CH" dirty="0" smtClean="0"/>
              <a:t>Achte Ebene</a:t>
            </a:r>
          </a:p>
          <a:p>
            <a:pPr lvl="8"/>
            <a:r>
              <a:rPr lang="de-CH" dirty="0" smtClean="0"/>
              <a:t>Neunte Ebene</a:t>
            </a:r>
          </a:p>
        </p:txBody>
      </p:sp>
      <p:sp>
        <p:nvSpPr>
          <p:cNvPr id="18" name="Inhaltsplatzhalter 10"/>
          <p:cNvSpPr>
            <a:spLocks noGrp="1"/>
          </p:cNvSpPr>
          <p:nvPr>
            <p:ph sz="quarter" idx="19" hasCustomPrompt="1"/>
          </p:nvPr>
        </p:nvSpPr>
        <p:spPr>
          <a:xfrm>
            <a:off x="4899228" y="1446234"/>
            <a:ext cx="3781425" cy="4575154"/>
          </a:xfrm>
        </p:spPr>
        <p:txBody>
          <a:bodyPr/>
          <a:lstStyle>
            <a:lvl1pPr marL="177800" indent="-177800">
              <a:buClr>
                <a:schemeClr val="tx1"/>
              </a:buClr>
              <a:buFont typeface="Arial" panose="020B0604020202020204" pitchFamily="34" charset="0"/>
              <a:buChar char="•"/>
              <a:defRPr/>
            </a:lvl1pPr>
            <a:lvl2pPr marL="355600" indent="-177800">
              <a:buSzPct val="100000"/>
              <a:buFont typeface="Symbol" panose="05050102010706020507" pitchFamily="18" charset="2"/>
              <a:buChar char="-"/>
              <a:defRPr/>
            </a:lvl2pPr>
            <a:lvl3pPr marL="539750" indent="-184150">
              <a:buFont typeface="Symbol" panose="05050102010706020507" pitchFamily="18" charset="2"/>
              <a:buChar char="-"/>
              <a:defRPr/>
            </a:lvl3pPr>
            <a:lvl4pPr marL="717550" indent="-177800">
              <a:buFont typeface="Symbol" panose="05050102010706020507" pitchFamily="18" charset="2"/>
              <a:buChar char="-"/>
              <a:defRPr/>
            </a:lvl4pPr>
            <a:lvl5pPr marL="895350" indent="-177800">
              <a:buFont typeface="Symbol" panose="05050102010706020507" pitchFamily="18" charset="2"/>
              <a:buChar char="-"/>
              <a:defRPr/>
            </a:lvl5pPr>
            <a:lvl6pPr marL="1074738" indent="-179388">
              <a:buFont typeface="Symbol" panose="05050102010706020507" pitchFamily="18" charset="2"/>
              <a:buChar char="-"/>
              <a:defRPr sz="1600"/>
            </a:lvl6pPr>
            <a:lvl7pPr marL="1257300" indent="-182563">
              <a:buFont typeface="Symbol" panose="05050102010706020507" pitchFamily="18" charset="2"/>
              <a:buChar char="-"/>
              <a:defRPr sz="1600"/>
            </a:lvl7pPr>
            <a:lvl8pPr marL="1436688" indent="-179388">
              <a:buFont typeface="Symbol" panose="05050102010706020507" pitchFamily="18" charset="2"/>
              <a:buChar char="-"/>
              <a:defRPr sz="1600"/>
            </a:lvl8pPr>
            <a:lvl9pPr marL="1614488" indent="-177800">
              <a:buFont typeface="Symbol" panose="05050102010706020507" pitchFamily="18" charset="2"/>
              <a:buChar char="-"/>
              <a:defRPr sz="1600"/>
            </a:lvl9pPr>
          </a:lstStyle>
          <a:p>
            <a:pPr lvl="0"/>
            <a:r>
              <a:rPr lang="de-CH" dirty="0" smtClean="0"/>
              <a:t>Mastertextformat bearbeiten</a:t>
            </a:r>
          </a:p>
          <a:p>
            <a:pPr lvl="1"/>
            <a:r>
              <a:rPr lang="de-CH" dirty="0" smtClean="0"/>
              <a:t>Zweite Ebene</a:t>
            </a:r>
          </a:p>
          <a:p>
            <a:pPr lvl="2"/>
            <a:r>
              <a:rPr lang="de-CH" dirty="0" smtClean="0"/>
              <a:t>Dritte Ebene</a:t>
            </a:r>
          </a:p>
          <a:p>
            <a:pPr lvl="3"/>
            <a:r>
              <a:rPr lang="de-CH" dirty="0" smtClean="0"/>
              <a:t>Vierte Ebene</a:t>
            </a:r>
          </a:p>
          <a:p>
            <a:pPr lvl="4"/>
            <a:r>
              <a:rPr lang="de-CH" dirty="0" smtClean="0"/>
              <a:t>Fünfte Ebene</a:t>
            </a:r>
          </a:p>
          <a:p>
            <a:pPr lvl="5"/>
            <a:r>
              <a:rPr lang="de-CH" dirty="0" smtClean="0"/>
              <a:t>Sechste Ebene</a:t>
            </a:r>
          </a:p>
          <a:p>
            <a:pPr lvl="6"/>
            <a:r>
              <a:rPr lang="de-CH" dirty="0" smtClean="0"/>
              <a:t>Siebte Ebene</a:t>
            </a:r>
          </a:p>
          <a:p>
            <a:pPr lvl="7"/>
            <a:r>
              <a:rPr lang="de-CH" dirty="0" smtClean="0"/>
              <a:t>Achte Ebene</a:t>
            </a:r>
          </a:p>
          <a:p>
            <a:pPr lvl="8"/>
            <a:r>
              <a:rPr lang="de-CH" dirty="0" smtClean="0"/>
              <a:t>Neunte Ebene</a:t>
            </a:r>
          </a:p>
        </p:txBody>
      </p:sp>
    </p:spTree>
    <p:extLst>
      <p:ext uri="{BB962C8B-B14F-4D97-AF65-F5344CB8AC3E}">
        <p14:creationId xmlns:p14="http://schemas.microsoft.com/office/powerpoint/2010/main" val="96353116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r>
              <a:rPr lang="de-DE" smtClean="0"/>
              <a:t>Seite </a:t>
            </a:r>
            <a:fld id="{EBC07571-3134-BB4B-B83F-1A9FE18D34F3}" type="slidenum">
              <a:rPr lang="de-DE" smtClean="0"/>
              <a:pPr algn="r"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8152505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 (grau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r>
              <a:rPr lang="de-DE" smtClean="0"/>
              <a:t>Seite </a:t>
            </a:r>
            <a:fld id="{EBC07571-3134-BB4B-B83F-1A9FE18D34F3}" type="slidenum">
              <a:rPr lang="de-DE" smtClean="0"/>
              <a:pPr algn="r">
                <a:defRPr/>
              </a:pPr>
              <a:t>‹#›</a:t>
            </a:fld>
            <a:endParaRPr lang="de-DE" dirty="0"/>
          </a:p>
        </p:txBody>
      </p:sp>
      <p:sp>
        <p:nvSpPr>
          <p:cNvPr id="7" name="Rechteck 6"/>
          <p:cNvSpPr/>
          <p:nvPr userDrawn="1"/>
        </p:nvSpPr>
        <p:spPr bwMode="auto">
          <a:xfrm>
            <a:off x="827088" y="1412875"/>
            <a:ext cx="8066087" cy="5184775"/>
          </a:xfrm>
          <a:prstGeom prst="rect">
            <a:avLst/>
          </a:prstGeom>
          <a:solidFill>
            <a:srgbClr val="E5E5E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743878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halt auf Bild (hoch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U:\20160506_PSI_Luftbild_0292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019811"/>
            <a:ext cx="8370753" cy="5579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r>
              <a:rPr lang="de-DE" smtClean="0"/>
              <a:t>Seite </a:t>
            </a:r>
            <a:fld id="{EBC07571-3134-BB4B-B83F-1A9FE18D34F3}" type="slidenum">
              <a:rPr lang="de-DE" smtClean="0"/>
              <a:pPr algn="r">
                <a:defRPr/>
              </a:pPr>
              <a:t>‹#›</a:t>
            </a:fld>
            <a:endParaRPr lang="de-DE" dirty="0"/>
          </a:p>
        </p:txBody>
      </p:sp>
      <p:sp>
        <p:nvSpPr>
          <p:cNvPr id="12" name="Titel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14" name="Textplatzhalter 13"/>
          <p:cNvSpPr>
            <a:spLocks noGrp="1"/>
          </p:cNvSpPr>
          <p:nvPr>
            <p:ph type="body" sz="quarter" idx="13"/>
          </p:nvPr>
        </p:nvSpPr>
        <p:spPr>
          <a:xfrm>
            <a:off x="827088" y="1019810"/>
            <a:ext cx="2289712" cy="5577839"/>
          </a:xfrm>
          <a:solidFill>
            <a:schemeClr val="bg1">
              <a:alpha val="75000"/>
            </a:schemeClr>
          </a:solidFill>
        </p:spPr>
        <p:txBody>
          <a:bodyPr lIns="72000" tIns="360000" rIns="36000" bIns="36000" anchor="t" anchorCtr="0"/>
          <a:lstStyle>
            <a:lvl1pPr marL="177800" indent="-177800">
              <a:lnSpc>
                <a:spcPct val="11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 sz="1800"/>
            </a:lvl1pPr>
            <a:lvl2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 sz="1800"/>
            </a:lvl2pPr>
            <a:lvl3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 sz="1800"/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 sz="1800"/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 sz="18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pic>
        <p:nvPicPr>
          <p:cNvPr id="13" name="Bild 14" descr="PSI-Logo_narrow_30k.eps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2800" y="285750"/>
            <a:ext cx="101600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hteck 14"/>
          <p:cNvSpPr>
            <a:spLocks noChangeArrowheads="1"/>
          </p:cNvSpPr>
          <p:nvPr userDrawn="1"/>
        </p:nvSpPr>
        <p:spPr bwMode="auto">
          <a:xfrm>
            <a:off x="0" y="1019811"/>
            <a:ext cx="720725" cy="727901"/>
          </a:xfrm>
          <a:prstGeom prst="rect">
            <a:avLst/>
          </a:prstGeom>
          <a:solidFill>
            <a:srgbClr val="B9B9B9"/>
          </a:solidFill>
          <a:ln>
            <a:noFill/>
          </a:ln>
          <a:extLst/>
        </p:spPr>
        <p:txBody>
          <a:bodyPr/>
          <a:lstStyle/>
          <a:p>
            <a:pPr>
              <a:spcBef>
                <a:spcPct val="0"/>
              </a:spcBef>
            </a:pPr>
            <a:endParaRPr lang="de-DE" sz="2400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846880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2020-04-07</a:t>
            </a:r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BAFU Project Meeting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1304E-3AF2-4B70-AAA3-9D89EC71C2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9468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2077200" y="291600"/>
            <a:ext cx="6708025" cy="50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 noProof="0" dirty="0" smtClean="0"/>
              <a:t>Folientitel eingeben</a:t>
            </a:r>
            <a:endParaRPr lang="de-CH" noProof="0" dirty="0"/>
          </a:p>
        </p:txBody>
      </p:sp>
      <p:sp>
        <p:nvSpPr>
          <p:cNvPr id="18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206312" y="6661150"/>
            <a:ext cx="575742" cy="19685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900" smtClean="0">
                <a:latin typeface="+mn-lt"/>
              </a:defRPr>
            </a:lvl1pPr>
          </a:lstStyle>
          <a:p>
            <a:pPr algn="r">
              <a:defRPr/>
            </a:pPr>
            <a:r>
              <a:rPr lang="de-DE" dirty="0" smtClean="0"/>
              <a:t>Seite </a:t>
            </a:r>
            <a:fld id="{EBC07571-3134-BB4B-B83F-1A9FE18D34F3}" type="slidenum">
              <a:rPr lang="de-DE" smtClean="0"/>
              <a:pPr algn="r">
                <a:defRPr/>
              </a:pPr>
              <a:t>‹#›</a:t>
            </a:fld>
            <a:endParaRPr lang="de-DE" dirty="0"/>
          </a:p>
        </p:txBody>
      </p:sp>
      <p:sp>
        <p:nvSpPr>
          <p:cNvPr id="6" name="Rechteck 12"/>
          <p:cNvSpPr>
            <a:spLocks noChangeArrowheads="1"/>
          </p:cNvSpPr>
          <p:nvPr/>
        </p:nvSpPr>
        <p:spPr bwMode="auto">
          <a:xfrm>
            <a:off x="0" y="1412875"/>
            <a:ext cx="720725" cy="727901"/>
          </a:xfrm>
          <a:prstGeom prst="rect">
            <a:avLst/>
          </a:prstGeom>
          <a:solidFill>
            <a:srgbClr val="B9B9B9"/>
          </a:solidFill>
          <a:ln>
            <a:noFill/>
          </a:ln>
          <a:extLst/>
        </p:spPr>
        <p:txBody>
          <a:bodyPr/>
          <a:lstStyle/>
          <a:p>
            <a:pPr>
              <a:spcBef>
                <a:spcPct val="0"/>
              </a:spcBef>
            </a:pPr>
            <a:endParaRPr lang="de-DE" sz="2400">
              <a:latin typeface="Times" charset="0"/>
            </a:endParaRPr>
          </a:p>
        </p:txBody>
      </p:sp>
      <p:sp>
        <p:nvSpPr>
          <p:cNvPr id="2" name="Textplatzhalter 1"/>
          <p:cNvSpPr>
            <a:spLocks noGrp="1"/>
          </p:cNvSpPr>
          <p:nvPr>
            <p:ph type="body" idx="1"/>
          </p:nvPr>
        </p:nvSpPr>
        <p:spPr>
          <a:xfrm>
            <a:off x="1042988" y="1341438"/>
            <a:ext cx="7742237" cy="467995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CH" dirty="0" smtClean="0"/>
              <a:t>Mastertextformat bearbeiten</a:t>
            </a:r>
          </a:p>
          <a:p>
            <a:pPr lvl="1"/>
            <a:r>
              <a:rPr lang="de-CH" dirty="0" smtClean="0"/>
              <a:t>Zweite Ebene</a:t>
            </a:r>
          </a:p>
          <a:p>
            <a:pPr lvl="2"/>
            <a:r>
              <a:rPr lang="de-CH" dirty="0" smtClean="0"/>
              <a:t>Dritte Ebene</a:t>
            </a:r>
          </a:p>
          <a:p>
            <a:pPr lvl="3"/>
            <a:r>
              <a:rPr lang="de-CH" dirty="0" smtClean="0"/>
              <a:t>Vierte Ebene</a:t>
            </a:r>
          </a:p>
          <a:p>
            <a:pPr lvl="4"/>
            <a:r>
              <a:rPr lang="de-CH" dirty="0" smtClean="0"/>
              <a:t>Fünfte Ebene</a:t>
            </a:r>
          </a:p>
          <a:p>
            <a:pPr lvl="5"/>
            <a:r>
              <a:rPr lang="de-CH" dirty="0" smtClean="0"/>
              <a:t>Sechste Ebene</a:t>
            </a:r>
          </a:p>
          <a:p>
            <a:pPr lvl="6"/>
            <a:r>
              <a:rPr lang="de-CH" dirty="0" smtClean="0"/>
              <a:t>Siebte Ebene</a:t>
            </a:r>
          </a:p>
          <a:p>
            <a:pPr lvl="7"/>
            <a:r>
              <a:rPr lang="de-CH" dirty="0" smtClean="0"/>
              <a:t>Achte Ebene</a:t>
            </a:r>
          </a:p>
          <a:p>
            <a:pPr lvl="8"/>
            <a:r>
              <a:rPr lang="de-CH" dirty="0" smtClean="0"/>
              <a:t>Neunte Ebene</a:t>
            </a:r>
          </a:p>
        </p:txBody>
      </p:sp>
      <p:pic>
        <p:nvPicPr>
          <p:cNvPr id="8" name="Bild 14" descr="PSI-Logo_narrow_30k.eps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2800" y="285750"/>
            <a:ext cx="101600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88" r:id="rId1"/>
    <p:sldLayoutId id="2147483974" r:id="rId2"/>
    <p:sldLayoutId id="2147483976" r:id="rId3"/>
    <p:sldLayoutId id="2147483973" r:id="rId4"/>
    <p:sldLayoutId id="2147483977" r:id="rId5"/>
    <p:sldLayoutId id="2147483979" r:id="rId6"/>
    <p:sldLayoutId id="2147483978" r:id="rId7"/>
    <p:sldLayoutId id="2147483980" r:id="rId8"/>
    <p:sldLayoutId id="2147483989" r:id="rId9"/>
    <p:sldLayoutId id="2147483990" r:id="rId10"/>
  </p:sldLayoutIdLst>
  <p:transition spd="med"/>
  <p:timing>
    <p:tnLst>
      <p:par>
        <p:cTn id="1" dur="indefinite" restart="never" nodeType="tmRoot"/>
      </p:par>
    </p:tnLst>
  </p:timing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500" kern="1000" spc="0">
          <a:solidFill>
            <a:srgbClr val="686868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500">
          <a:solidFill>
            <a:srgbClr val="505150"/>
          </a:solidFill>
          <a:latin typeface="Georgia" charset="0"/>
          <a:ea typeface="ヒラギノ角ゴ Pro W3" pitchFamily="-108" charset="-128"/>
          <a:cs typeface="ヒラギノ角ゴ Pro W3" pitchFamily="-108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500">
          <a:solidFill>
            <a:srgbClr val="505150"/>
          </a:solidFill>
          <a:latin typeface="Georgia" charset="0"/>
          <a:ea typeface="ヒラギノ角ゴ Pro W3" pitchFamily="-108" charset="-128"/>
          <a:cs typeface="ヒラギノ角ゴ Pro W3" pitchFamily="-108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500">
          <a:solidFill>
            <a:srgbClr val="505150"/>
          </a:solidFill>
          <a:latin typeface="Georgia" charset="0"/>
          <a:ea typeface="ヒラギノ角ゴ Pro W3" pitchFamily="-108" charset="-128"/>
          <a:cs typeface="ヒラギノ角ゴ Pro W3" pitchFamily="-108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500">
          <a:solidFill>
            <a:srgbClr val="505150"/>
          </a:solidFill>
          <a:latin typeface="Georgia" charset="0"/>
          <a:ea typeface="ヒラギノ角ゴ Pro W3" pitchFamily="-108" charset="-128"/>
          <a:cs typeface="ヒラギノ角ゴ Pro W3" pitchFamily="-108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9pPr>
    </p:titleStyle>
    <p:bodyStyle>
      <a:lvl1pPr marL="177800" indent="-177800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1800" kern="1200" spc="0" baseline="0">
          <a:solidFill>
            <a:schemeClr val="tx1"/>
          </a:solidFill>
          <a:latin typeface="+mn-lt"/>
          <a:ea typeface="+mn-ea"/>
          <a:cs typeface="+mn-cs"/>
        </a:defRPr>
      </a:lvl1pPr>
      <a:lvl2pPr marL="355600" indent="-177800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chemeClr val="tx1"/>
        </a:buClr>
        <a:buSzPct val="100000"/>
        <a:buFont typeface="Symbol" panose="05050102010706020507" pitchFamily="18" charset="2"/>
        <a:buChar char="-"/>
        <a:defRPr sz="1800" kern="1200" spc="0" baseline="0">
          <a:solidFill>
            <a:schemeClr val="tx1"/>
          </a:solidFill>
          <a:latin typeface="+mn-lt"/>
          <a:ea typeface="+mn-ea"/>
          <a:cs typeface="+mn-cs"/>
        </a:defRPr>
      </a:lvl2pPr>
      <a:lvl3pPr marL="355600" indent="184150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Font typeface="Symbol" panose="05050102010706020507" pitchFamily="18" charset="2"/>
        <a:buChar char="-"/>
        <a:defRPr sz="1800" spc="0" baseline="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3pPr>
      <a:lvl4pPr marL="717550" indent="-177800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Font typeface="Symbol" panose="05050102010706020507" pitchFamily="18" charset="2"/>
        <a:buChar char="-"/>
        <a:defRPr sz="1800" kern="1200" spc="0" baseline="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4pPr>
      <a:lvl5pPr marL="895350" indent="-177800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Font typeface="Symbol" panose="05050102010706020507" pitchFamily="18" charset="2"/>
        <a:buChar char="-"/>
        <a:defRPr sz="1800" kern="1200" spc="0" baseline="0">
          <a:solidFill>
            <a:schemeClr val="tx1"/>
          </a:solidFill>
          <a:latin typeface="+mn-lt"/>
          <a:ea typeface="+mn-ea"/>
          <a:cs typeface="ＭＳ Ｐゴシック" charset="0"/>
        </a:defRPr>
      </a:lvl5pPr>
      <a:lvl6pPr marL="1074738" indent="-179388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Font typeface="Symbol" panose="05050102010706020507" pitchFamily="18" charset="2"/>
        <a:buChar char="-"/>
        <a:defRPr sz="1800">
          <a:solidFill>
            <a:schemeClr val="tx1"/>
          </a:solidFill>
          <a:latin typeface="+mn-lt"/>
          <a:ea typeface="+mn-ea"/>
        </a:defRPr>
      </a:lvl6pPr>
      <a:lvl7pPr marL="1257300" indent="-182563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Font typeface="Symbol" panose="05050102010706020507" pitchFamily="18" charset="2"/>
        <a:buChar char="-"/>
        <a:defRPr sz="1800">
          <a:solidFill>
            <a:schemeClr val="tx1"/>
          </a:solidFill>
          <a:latin typeface="+mn-lt"/>
          <a:ea typeface="+mn-ea"/>
        </a:defRPr>
      </a:lvl7pPr>
      <a:lvl8pPr marL="1436688" indent="-179388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Font typeface="Symbol" panose="05050102010706020507" pitchFamily="18" charset="2"/>
        <a:buChar char="-"/>
        <a:defRPr sz="1800">
          <a:solidFill>
            <a:schemeClr val="tx1"/>
          </a:solidFill>
          <a:latin typeface="+mn-lt"/>
          <a:ea typeface="+mn-ea"/>
        </a:defRPr>
      </a:lvl8pPr>
      <a:lvl9pPr marL="1614488" indent="-177800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Font typeface="Symbol" panose="05050102010706020507" pitchFamily="18" charset="2"/>
        <a:buChar char="-"/>
        <a:defRPr sz="18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13" Type="http://schemas.openxmlformats.org/officeDocument/2006/relationships/image" Target="../media/image52.png"/><Relationship Id="rId3" Type="http://schemas.openxmlformats.org/officeDocument/2006/relationships/image" Target="../media/image42.jpeg"/><Relationship Id="rId7" Type="http://schemas.openxmlformats.org/officeDocument/2006/relationships/image" Target="../media/image46.jpeg"/><Relationship Id="rId12" Type="http://schemas.openxmlformats.org/officeDocument/2006/relationships/image" Target="../media/image5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5.jpeg"/><Relationship Id="rId11" Type="http://schemas.openxmlformats.org/officeDocument/2006/relationships/image" Target="../media/image50.png"/><Relationship Id="rId5" Type="http://schemas.openxmlformats.org/officeDocument/2006/relationships/image" Target="../media/image44.jpeg"/><Relationship Id="rId10" Type="http://schemas.openxmlformats.org/officeDocument/2006/relationships/image" Target="../media/image49.png"/><Relationship Id="rId4" Type="http://schemas.openxmlformats.org/officeDocument/2006/relationships/image" Target="../media/image43.jpeg"/><Relationship Id="rId9" Type="http://schemas.openxmlformats.org/officeDocument/2006/relationships/image" Target="../media/image48.png"/><Relationship Id="rId14" Type="http://schemas.openxmlformats.org/officeDocument/2006/relationships/image" Target="../media/image5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814387" y="4923777"/>
            <a:ext cx="7969249" cy="1080120"/>
          </a:xfrm>
        </p:spPr>
        <p:txBody>
          <a:bodyPr/>
          <a:lstStyle/>
          <a:p>
            <a:r>
              <a:rPr lang="en-US" sz="2400" dirty="0"/>
              <a:t>Highly time resolved characterization and source apportionment of particulate elemental composition in Zürich</a:t>
            </a:r>
            <a:endParaRPr lang="de-DE" sz="2400" dirty="0"/>
          </a:p>
        </p:txBody>
      </p:sp>
      <p:sp>
        <p:nvSpPr>
          <p:cNvPr id="6" name="Untertitel 5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r>
              <a:rPr lang="de-CH" dirty="0" smtClean="0"/>
              <a:t>M. </a:t>
            </a:r>
            <a:r>
              <a:rPr lang="de-CH" dirty="0" smtClean="0"/>
              <a:t>Manousakas</a:t>
            </a:r>
            <a:r>
              <a:rPr lang="de-CH" baseline="30000" dirty="0"/>
              <a:t>*</a:t>
            </a:r>
            <a:r>
              <a:rPr lang="de-CH" dirty="0" smtClean="0"/>
              <a:t>, </a:t>
            </a:r>
            <a:r>
              <a:rPr lang="de-CH" b="0" dirty="0" smtClean="0"/>
              <a:t>M. Furger</a:t>
            </a:r>
            <a:r>
              <a:rPr lang="de-CH" b="0" dirty="0"/>
              <a:t>, </a:t>
            </a:r>
            <a:r>
              <a:rPr lang="de-CH" b="0" dirty="0" smtClean="0"/>
              <a:t>G. Chen</a:t>
            </a:r>
            <a:r>
              <a:rPr lang="de-CH" b="0" dirty="0"/>
              <a:t>, </a:t>
            </a:r>
            <a:r>
              <a:rPr lang="de-CH" b="0" dirty="0" smtClean="0"/>
              <a:t>P. Rai</a:t>
            </a:r>
            <a:r>
              <a:rPr lang="de-CH" b="0" dirty="0"/>
              <a:t>, </a:t>
            </a:r>
            <a:r>
              <a:rPr lang="de-CH" b="0" dirty="0" smtClean="0"/>
              <a:t>L. Qi</a:t>
            </a:r>
            <a:r>
              <a:rPr lang="de-CH" b="0" dirty="0"/>
              <a:t>, </a:t>
            </a:r>
            <a:r>
              <a:rPr lang="de-CH" b="0" dirty="0" smtClean="0"/>
              <a:t>A. Tobler</a:t>
            </a:r>
            <a:r>
              <a:rPr lang="de-CH" b="0" dirty="0"/>
              <a:t>, </a:t>
            </a:r>
            <a:r>
              <a:rPr lang="de-CH" b="0" dirty="0" smtClean="0"/>
              <a:t>F. Canonaco</a:t>
            </a:r>
            <a:r>
              <a:rPr lang="de-CH" b="0" dirty="0"/>
              <a:t>, </a:t>
            </a:r>
            <a:r>
              <a:rPr lang="de-CH" b="0" dirty="0" smtClean="0"/>
              <a:t>K. </a:t>
            </a:r>
            <a:r>
              <a:rPr lang="de-CH" b="0" dirty="0" smtClean="0"/>
              <a:t>Dällenbach, </a:t>
            </a:r>
            <a:r>
              <a:rPr lang="de-CH" b="0" dirty="0" smtClean="0"/>
              <a:t>J. Slowik</a:t>
            </a:r>
            <a:r>
              <a:rPr lang="de-CH" b="0" dirty="0"/>
              <a:t>, </a:t>
            </a:r>
            <a:r>
              <a:rPr lang="de-CH" b="0" dirty="0" smtClean="0"/>
              <a:t>I. El </a:t>
            </a:r>
            <a:r>
              <a:rPr lang="de-CH" b="0" dirty="0"/>
              <a:t>Haddad, </a:t>
            </a:r>
            <a:r>
              <a:rPr lang="de-CH" b="0" dirty="0" smtClean="0"/>
              <a:t>A.S.H </a:t>
            </a:r>
            <a:r>
              <a:rPr lang="de-CH" b="0" dirty="0" err="1"/>
              <a:t>Prévôt</a:t>
            </a:r>
            <a:r>
              <a:rPr lang="de-CH" b="0" dirty="0"/>
              <a:t> </a:t>
            </a:r>
            <a:endParaRPr lang="de-CH" b="0" dirty="0"/>
          </a:p>
        </p:txBody>
      </p:sp>
      <p:sp>
        <p:nvSpPr>
          <p:cNvPr id="7" name="Textfeld 6"/>
          <p:cNvSpPr txBox="1"/>
          <p:nvPr/>
        </p:nvSpPr>
        <p:spPr>
          <a:xfrm>
            <a:off x="1752600" y="6019800"/>
            <a:ext cx="6853957" cy="50405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endParaRPr lang="en-US" dirty="0"/>
          </a:p>
          <a:p>
            <a:r>
              <a:rPr lang="en-US" dirty="0"/>
              <a:t> </a:t>
            </a:r>
            <a:r>
              <a:rPr lang="en-US" b="1" dirty="0"/>
              <a:t>22</a:t>
            </a:r>
            <a:r>
              <a:rPr lang="en-US" b="1" baseline="30000" dirty="0"/>
              <a:t>nd</a:t>
            </a:r>
            <a:r>
              <a:rPr lang="en-US" b="1" dirty="0"/>
              <a:t> Task Force on Measurement and Modelling Meeting </a:t>
            </a:r>
            <a:endParaRPr lang="de-DE" sz="1800" b="1" kern="1000" spc="30" dirty="0" smtClean="0">
              <a:solidFill>
                <a:srgbClr val="969696"/>
              </a:solidFill>
              <a:latin typeface="+mn-lt"/>
              <a:cs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74558393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Source contribution time series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1304E-3AF2-4B70-AAA3-9D89EC71C24D}" type="slidenum">
              <a:rPr lang="en-GB" smtClean="0"/>
              <a:t>10</a:t>
            </a:fld>
            <a:endParaRPr lang="en-GB"/>
          </a:p>
        </p:txBody>
      </p:sp>
      <p:pic>
        <p:nvPicPr>
          <p:cNvPr id="8" name="Content Placeholder 7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0411" y="968375"/>
            <a:ext cx="8020054" cy="5524500"/>
          </a:xfrm>
          <a:prstGeom prst="rect">
            <a:avLst/>
          </a:prstGeom>
        </p:spPr>
      </p:pic>
      <p:grpSp>
        <p:nvGrpSpPr>
          <p:cNvPr id="23" name="Group 22"/>
          <p:cNvGrpSpPr/>
          <p:nvPr/>
        </p:nvGrpSpPr>
        <p:grpSpPr>
          <a:xfrm>
            <a:off x="4495800" y="932815"/>
            <a:ext cx="1025465" cy="2054860"/>
            <a:chOff x="4495800" y="932815"/>
            <a:chExt cx="1025465" cy="2054860"/>
          </a:xfrm>
        </p:grpSpPr>
        <p:cxnSp>
          <p:nvCxnSpPr>
            <p:cNvPr id="7" name="Straight Arrow Connector 6"/>
            <p:cNvCxnSpPr/>
            <p:nvPr/>
          </p:nvCxnSpPr>
          <p:spPr bwMode="auto">
            <a:xfrm>
              <a:off x="4495800" y="932815"/>
              <a:ext cx="740987" cy="168275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9" name="Straight Arrow Connector 8"/>
            <p:cNvCxnSpPr/>
            <p:nvPr/>
          </p:nvCxnSpPr>
          <p:spPr bwMode="auto">
            <a:xfrm>
              <a:off x="4780278" y="2819400"/>
              <a:ext cx="740987" cy="168275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grpSp>
        <p:nvGrpSpPr>
          <p:cNvPr id="24" name="Group 23"/>
          <p:cNvGrpSpPr/>
          <p:nvPr/>
        </p:nvGrpSpPr>
        <p:grpSpPr>
          <a:xfrm>
            <a:off x="4475131" y="1370330"/>
            <a:ext cx="965894" cy="4003356"/>
            <a:chOff x="4475131" y="1370330"/>
            <a:chExt cx="965894" cy="4003356"/>
          </a:xfrm>
        </p:grpSpPr>
        <p:cxnSp>
          <p:nvCxnSpPr>
            <p:cNvPr id="10" name="Straight Arrow Connector 9"/>
            <p:cNvCxnSpPr/>
            <p:nvPr/>
          </p:nvCxnSpPr>
          <p:spPr bwMode="auto">
            <a:xfrm>
              <a:off x="4700038" y="3380422"/>
              <a:ext cx="740987" cy="168275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1" name="Straight Arrow Connector 10"/>
            <p:cNvCxnSpPr/>
            <p:nvPr/>
          </p:nvCxnSpPr>
          <p:spPr bwMode="auto">
            <a:xfrm>
              <a:off x="4475131" y="1370330"/>
              <a:ext cx="740987" cy="168275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2" name="Straight Arrow Connector 11"/>
            <p:cNvCxnSpPr/>
            <p:nvPr/>
          </p:nvCxnSpPr>
          <p:spPr bwMode="auto">
            <a:xfrm>
              <a:off x="4505611" y="5205411"/>
              <a:ext cx="740987" cy="168275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grpSp>
        <p:nvGrpSpPr>
          <p:cNvPr id="25" name="Group 24"/>
          <p:cNvGrpSpPr/>
          <p:nvPr/>
        </p:nvGrpSpPr>
        <p:grpSpPr>
          <a:xfrm>
            <a:off x="4414864" y="2282824"/>
            <a:ext cx="821922" cy="3826189"/>
            <a:chOff x="4414864" y="2282824"/>
            <a:chExt cx="821922" cy="3826189"/>
          </a:xfrm>
        </p:grpSpPr>
        <p:cxnSp>
          <p:nvCxnSpPr>
            <p:cNvPr id="13" name="Straight Arrow Connector 12"/>
            <p:cNvCxnSpPr/>
            <p:nvPr/>
          </p:nvCxnSpPr>
          <p:spPr bwMode="auto">
            <a:xfrm>
              <a:off x="4495799" y="2282824"/>
              <a:ext cx="740987" cy="168275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4" name="Straight Arrow Connector 13"/>
            <p:cNvCxnSpPr/>
            <p:nvPr/>
          </p:nvCxnSpPr>
          <p:spPr bwMode="auto">
            <a:xfrm>
              <a:off x="4419944" y="3930646"/>
              <a:ext cx="740987" cy="168275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5" name="Straight Arrow Connector 14"/>
            <p:cNvCxnSpPr/>
            <p:nvPr/>
          </p:nvCxnSpPr>
          <p:spPr bwMode="auto">
            <a:xfrm>
              <a:off x="4414864" y="5940738"/>
              <a:ext cx="740987" cy="168275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grpSp>
        <p:nvGrpSpPr>
          <p:cNvPr id="26" name="Group 25"/>
          <p:cNvGrpSpPr/>
          <p:nvPr/>
        </p:nvGrpSpPr>
        <p:grpSpPr>
          <a:xfrm>
            <a:off x="6280462" y="2241708"/>
            <a:ext cx="1061348" cy="2174119"/>
            <a:chOff x="6280462" y="2241708"/>
            <a:chExt cx="1061348" cy="2174119"/>
          </a:xfrm>
        </p:grpSpPr>
        <p:cxnSp>
          <p:nvCxnSpPr>
            <p:cNvPr id="18" name="Straight Arrow Connector 17"/>
            <p:cNvCxnSpPr/>
            <p:nvPr/>
          </p:nvCxnSpPr>
          <p:spPr bwMode="auto">
            <a:xfrm flipH="1">
              <a:off x="6280462" y="2241708"/>
              <a:ext cx="498882" cy="20939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1" name="Straight Arrow Connector 20"/>
            <p:cNvCxnSpPr/>
            <p:nvPr/>
          </p:nvCxnSpPr>
          <p:spPr bwMode="auto">
            <a:xfrm flipH="1">
              <a:off x="6842928" y="2323542"/>
              <a:ext cx="498882" cy="20939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2" name="Straight Arrow Connector 21"/>
            <p:cNvCxnSpPr/>
            <p:nvPr/>
          </p:nvCxnSpPr>
          <p:spPr bwMode="auto">
            <a:xfrm flipH="1">
              <a:off x="6764104" y="4206436"/>
              <a:ext cx="498882" cy="20939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1300587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Source contributions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1304E-3AF2-4B70-AAA3-9D89EC71C24D}" type="slidenum">
              <a:rPr lang="en-GB" smtClean="0"/>
              <a:t>11</a:t>
            </a:fld>
            <a:endParaRPr lang="en-GB"/>
          </a:p>
        </p:txBody>
      </p:sp>
      <p:pic>
        <p:nvPicPr>
          <p:cNvPr id="7" name="Content Placeholder 6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6643" y="1341438"/>
            <a:ext cx="4914926" cy="46799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70037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Source contributions diurnal variations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1304E-3AF2-4B70-AAA3-9D89EC71C24D}" type="slidenum">
              <a:rPr lang="en-GB" smtClean="0"/>
              <a:t>12</a:t>
            </a:fld>
            <a:endParaRPr lang="en-GB"/>
          </a:p>
        </p:txBody>
      </p:sp>
      <p:sp>
        <p:nvSpPr>
          <p:cNvPr id="7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14"/>
          <p:cNvSpPr>
            <a:spLocks noChangeArrowheads="1"/>
          </p:cNvSpPr>
          <p:nvPr/>
        </p:nvSpPr>
        <p:spPr bwMode="auto">
          <a:xfrm>
            <a:off x="0" y="33623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15"/>
          <p:cNvSpPr>
            <a:spLocks noChangeArrowheads="1"/>
          </p:cNvSpPr>
          <p:nvPr/>
        </p:nvSpPr>
        <p:spPr bwMode="auto">
          <a:xfrm>
            <a:off x="0" y="62579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16"/>
          <p:cNvSpPr>
            <a:spLocks noChangeArrowheads="1"/>
          </p:cNvSpPr>
          <p:nvPr/>
        </p:nvSpPr>
        <p:spPr bwMode="auto">
          <a:xfrm>
            <a:off x="0" y="91535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de-DE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endParaRPr kumimoji="0" lang="en-GB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Rectangle 17"/>
          <p:cNvSpPr>
            <a:spLocks noChangeArrowheads="1"/>
          </p:cNvSpPr>
          <p:nvPr/>
        </p:nvSpPr>
        <p:spPr bwMode="auto">
          <a:xfrm>
            <a:off x="0" y="178403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5" name="Picture 24"/>
          <p:cNvPicPr/>
          <p:nvPr/>
        </p:nvPicPr>
        <p:blipFill>
          <a:blip r:embed="rId2"/>
          <a:stretch>
            <a:fillRect/>
          </a:stretch>
        </p:blipFill>
        <p:spPr>
          <a:xfrm>
            <a:off x="3024692" y="5171094"/>
            <a:ext cx="2534559" cy="1554480"/>
          </a:xfrm>
          <a:prstGeom prst="rect">
            <a:avLst/>
          </a:prstGeom>
        </p:spPr>
      </p:pic>
      <p:pic>
        <p:nvPicPr>
          <p:cNvPr id="41" name="Picture 40"/>
          <p:cNvPicPr/>
          <p:nvPr/>
        </p:nvPicPr>
        <p:blipFill>
          <a:blip r:embed="rId3"/>
          <a:stretch>
            <a:fillRect/>
          </a:stretch>
        </p:blipFill>
        <p:spPr>
          <a:xfrm>
            <a:off x="5769080" y="5195948"/>
            <a:ext cx="2613830" cy="1554480"/>
          </a:xfrm>
          <a:prstGeom prst="rect">
            <a:avLst/>
          </a:prstGeom>
        </p:spPr>
      </p:pic>
      <p:pic>
        <p:nvPicPr>
          <p:cNvPr id="62" name="Picture 2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8092" y="2141219"/>
            <a:ext cx="2464669" cy="1554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4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6200" y="3641468"/>
            <a:ext cx="2556710" cy="1554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3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517" y="636108"/>
            <a:ext cx="2536258" cy="1554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4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158" y="636108"/>
            <a:ext cx="2590800" cy="1554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4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7638" y="627553"/>
            <a:ext cx="2485123" cy="1554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2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534" y="2174610"/>
            <a:ext cx="2485123" cy="1554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3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241" y="3620224"/>
            <a:ext cx="2413534" cy="1554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36"/>
          <p:cNvPicPr/>
          <p:nvPr/>
        </p:nvPicPr>
        <p:blipFill>
          <a:blip r:embed="rId11"/>
          <a:stretch>
            <a:fillRect/>
          </a:stretch>
        </p:blipFill>
        <p:spPr>
          <a:xfrm>
            <a:off x="142821" y="5106670"/>
            <a:ext cx="2813688" cy="1554480"/>
          </a:xfrm>
          <a:prstGeom prst="rect">
            <a:avLst/>
          </a:prstGeom>
        </p:spPr>
      </p:pic>
      <p:pic>
        <p:nvPicPr>
          <p:cNvPr id="61" name="Picture 27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2913" y="2141219"/>
            <a:ext cx="2485284" cy="1554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46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59" y="3641468"/>
            <a:ext cx="2587392" cy="1554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 bwMode="auto">
          <a:xfrm>
            <a:off x="493143" y="696589"/>
            <a:ext cx="457200" cy="27242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7200" y="1600200"/>
            <a:ext cx="838200" cy="3048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eaLnBrk="1" hangingPunct="1">
              <a:lnSpc>
                <a:spcPct val="110000"/>
              </a:lnSpc>
              <a:spcBef>
                <a:spcPct val="0"/>
              </a:spcBef>
              <a:buClr>
                <a:srgbClr val="000000"/>
              </a:buClr>
            </a:pPr>
            <a:r>
              <a:rPr lang="en-US" sz="1800" dirty="0" smtClean="0">
                <a:solidFill>
                  <a:srgbClr val="000000"/>
                </a:solidFill>
                <a:latin typeface="Calibri"/>
              </a:rPr>
              <a:t>Salt</a:t>
            </a:r>
            <a:endParaRPr lang="en-US" sz="1800" dirty="0" smtClean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3290830" y="918088"/>
            <a:ext cx="457200" cy="27242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276600" y="1600200"/>
            <a:ext cx="838200" cy="3048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eaLnBrk="1" hangingPunct="1">
              <a:lnSpc>
                <a:spcPct val="110000"/>
              </a:lnSpc>
              <a:spcBef>
                <a:spcPct val="0"/>
              </a:spcBef>
              <a:buClr>
                <a:srgbClr val="000000"/>
              </a:buClr>
            </a:pPr>
            <a:r>
              <a:rPr lang="en-US" sz="1800" dirty="0" smtClean="0">
                <a:solidFill>
                  <a:srgbClr val="000000"/>
                </a:solidFill>
                <a:latin typeface="Calibri"/>
              </a:rPr>
              <a:t>Biomass</a:t>
            </a:r>
            <a:endParaRPr lang="en-US" sz="1800" dirty="0" smtClean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6095999" y="637713"/>
            <a:ext cx="605815" cy="27242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139117" y="1600200"/>
            <a:ext cx="1328483" cy="3048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eaLnBrk="1" hangingPunct="1">
              <a:lnSpc>
                <a:spcPct val="110000"/>
              </a:lnSpc>
              <a:spcBef>
                <a:spcPct val="0"/>
              </a:spcBef>
              <a:buClr>
                <a:srgbClr val="000000"/>
              </a:buClr>
            </a:pPr>
            <a:r>
              <a:rPr lang="en-US" sz="1800" dirty="0" smtClean="0">
                <a:solidFill>
                  <a:srgbClr val="000000"/>
                </a:solidFill>
                <a:latin typeface="Calibri"/>
              </a:rPr>
              <a:t>Construction</a:t>
            </a:r>
            <a:endParaRPr lang="en-US" sz="1800" dirty="0" smtClean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Rectangle 29"/>
          <p:cNvSpPr/>
          <p:nvPr/>
        </p:nvSpPr>
        <p:spPr bwMode="auto">
          <a:xfrm>
            <a:off x="457200" y="2591978"/>
            <a:ext cx="838200" cy="27242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57199" y="3200400"/>
            <a:ext cx="2281511" cy="3048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eaLnBrk="1" hangingPunct="1">
              <a:lnSpc>
                <a:spcPct val="110000"/>
              </a:lnSpc>
              <a:spcBef>
                <a:spcPct val="0"/>
              </a:spcBef>
              <a:buClr>
                <a:srgbClr val="000000"/>
              </a:buClr>
            </a:pPr>
            <a:r>
              <a:rPr lang="en-US" sz="1800" dirty="0" smtClean="0">
                <a:solidFill>
                  <a:srgbClr val="000000"/>
                </a:solidFill>
                <a:latin typeface="Calibri"/>
              </a:rPr>
              <a:t>Heavy oil combustion</a:t>
            </a:r>
            <a:endParaRPr lang="en-US" sz="1800" dirty="0" smtClean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Rectangle 31"/>
          <p:cNvSpPr/>
          <p:nvPr/>
        </p:nvSpPr>
        <p:spPr bwMode="auto">
          <a:xfrm>
            <a:off x="3296407" y="2916716"/>
            <a:ext cx="838200" cy="27242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333746" y="3133952"/>
            <a:ext cx="2281511" cy="3048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eaLnBrk="1" hangingPunct="1">
              <a:lnSpc>
                <a:spcPct val="110000"/>
              </a:lnSpc>
              <a:spcBef>
                <a:spcPct val="0"/>
              </a:spcBef>
              <a:buClr>
                <a:srgbClr val="000000"/>
              </a:buClr>
            </a:pPr>
            <a:r>
              <a:rPr lang="en-US" sz="1800" dirty="0" smtClean="0">
                <a:solidFill>
                  <a:srgbClr val="000000"/>
                </a:solidFill>
                <a:latin typeface="Calibri"/>
              </a:rPr>
              <a:t>LDV</a:t>
            </a:r>
            <a:endParaRPr lang="en-US" sz="1800" dirty="0" smtClean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131412" y="3124200"/>
            <a:ext cx="2281511" cy="3048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eaLnBrk="1" hangingPunct="1">
              <a:lnSpc>
                <a:spcPct val="110000"/>
              </a:lnSpc>
              <a:spcBef>
                <a:spcPct val="0"/>
              </a:spcBef>
              <a:buClr>
                <a:srgbClr val="000000"/>
              </a:buClr>
            </a:pPr>
            <a:r>
              <a:rPr lang="en-US" sz="1800" dirty="0" smtClean="0">
                <a:solidFill>
                  <a:srgbClr val="000000"/>
                </a:solidFill>
                <a:latin typeface="Calibri"/>
              </a:rPr>
              <a:t>Industrial (Pb)</a:t>
            </a:r>
            <a:endParaRPr lang="en-US" sz="1800" dirty="0" smtClean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Rectangle 34"/>
          <p:cNvSpPr/>
          <p:nvPr/>
        </p:nvSpPr>
        <p:spPr bwMode="auto">
          <a:xfrm>
            <a:off x="6095998" y="2652065"/>
            <a:ext cx="990601" cy="27242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36" name="Rectangle 35"/>
          <p:cNvSpPr/>
          <p:nvPr/>
        </p:nvSpPr>
        <p:spPr bwMode="auto">
          <a:xfrm>
            <a:off x="558599" y="4137263"/>
            <a:ext cx="838200" cy="27242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57200" y="4572000"/>
            <a:ext cx="2281511" cy="3048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eaLnBrk="1" hangingPunct="1">
              <a:lnSpc>
                <a:spcPct val="110000"/>
              </a:lnSpc>
              <a:spcBef>
                <a:spcPct val="0"/>
              </a:spcBef>
              <a:buClr>
                <a:srgbClr val="000000"/>
              </a:buClr>
            </a:pPr>
            <a:r>
              <a:rPr lang="en-US" sz="1800" dirty="0" smtClean="0">
                <a:solidFill>
                  <a:srgbClr val="000000"/>
                </a:solidFill>
                <a:latin typeface="Calibri"/>
              </a:rPr>
              <a:t>Industrial (Zn)</a:t>
            </a:r>
            <a:endParaRPr lang="en-US" sz="1800" dirty="0" smtClean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Rectangle 38"/>
          <p:cNvSpPr/>
          <p:nvPr/>
        </p:nvSpPr>
        <p:spPr bwMode="auto">
          <a:xfrm>
            <a:off x="3276600" y="3643058"/>
            <a:ext cx="419100" cy="27242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296407" y="4615062"/>
            <a:ext cx="2281511" cy="3048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eaLnBrk="1" hangingPunct="1">
              <a:lnSpc>
                <a:spcPct val="110000"/>
              </a:lnSpc>
              <a:spcBef>
                <a:spcPct val="0"/>
              </a:spcBef>
              <a:buClr>
                <a:srgbClr val="000000"/>
              </a:buClr>
            </a:pPr>
            <a:r>
              <a:rPr lang="en-US" sz="1800" dirty="0" smtClean="0">
                <a:solidFill>
                  <a:srgbClr val="000000"/>
                </a:solidFill>
                <a:latin typeface="Calibri"/>
              </a:rPr>
              <a:t>Dust</a:t>
            </a:r>
            <a:endParaRPr lang="en-US" sz="1800" dirty="0" smtClean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2" name="Rectangle 41"/>
          <p:cNvSpPr/>
          <p:nvPr/>
        </p:nvSpPr>
        <p:spPr bwMode="auto">
          <a:xfrm>
            <a:off x="6131412" y="3648349"/>
            <a:ext cx="726588" cy="27242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152978" y="4648199"/>
            <a:ext cx="2281511" cy="3048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eaLnBrk="1" hangingPunct="1">
              <a:lnSpc>
                <a:spcPct val="110000"/>
              </a:lnSpc>
              <a:spcBef>
                <a:spcPct val="0"/>
              </a:spcBef>
              <a:buClr>
                <a:srgbClr val="000000"/>
              </a:buClr>
            </a:pPr>
            <a:r>
              <a:rPr lang="en-US" sz="1800" dirty="0" smtClean="0">
                <a:solidFill>
                  <a:srgbClr val="000000"/>
                </a:solidFill>
                <a:latin typeface="Calibri"/>
              </a:rPr>
              <a:t>Transported dust</a:t>
            </a:r>
            <a:endParaRPr lang="en-US" sz="1800" dirty="0" smtClean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4" name="Rectangle 43"/>
          <p:cNvSpPr/>
          <p:nvPr/>
        </p:nvSpPr>
        <p:spPr bwMode="auto">
          <a:xfrm>
            <a:off x="522469" y="5142586"/>
            <a:ext cx="419100" cy="27242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04597" y="6122705"/>
            <a:ext cx="2281511" cy="3048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eaLnBrk="1" hangingPunct="1">
              <a:lnSpc>
                <a:spcPct val="110000"/>
              </a:lnSpc>
              <a:spcBef>
                <a:spcPct val="0"/>
              </a:spcBef>
              <a:buClr>
                <a:srgbClr val="000000"/>
              </a:buClr>
            </a:pPr>
            <a:r>
              <a:rPr lang="en-US" sz="1800" dirty="0" smtClean="0">
                <a:solidFill>
                  <a:srgbClr val="000000"/>
                </a:solidFill>
                <a:latin typeface="Calibri"/>
              </a:rPr>
              <a:t>Sulfates</a:t>
            </a:r>
            <a:endParaRPr lang="en-US" sz="1800" dirty="0" smtClean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6" name="Rectangle 45"/>
          <p:cNvSpPr/>
          <p:nvPr/>
        </p:nvSpPr>
        <p:spPr bwMode="auto">
          <a:xfrm>
            <a:off x="3344133" y="5294986"/>
            <a:ext cx="419100" cy="27242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3382654" y="6164617"/>
            <a:ext cx="2281511" cy="3048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eaLnBrk="1" hangingPunct="1">
              <a:lnSpc>
                <a:spcPct val="110000"/>
              </a:lnSpc>
              <a:spcBef>
                <a:spcPct val="0"/>
              </a:spcBef>
              <a:buClr>
                <a:srgbClr val="000000"/>
              </a:buClr>
            </a:pPr>
            <a:r>
              <a:rPr lang="en-US" sz="1800" dirty="0" smtClean="0">
                <a:solidFill>
                  <a:srgbClr val="000000"/>
                </a:solidFill>
                <a:latin typeface="Calibri"/>
              </a:rPr>
              <a:t>HDV</a:t>
            </a:r>
            <a:endParaRPr lang="en-US" sz="1800" dirty="0" smtClean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8" name="Rectangle 47"/>
          <p:cNvSpPr/>
          <p:nvPr/>
        </p:nvSpPr>
        <p:spPr bwMode="auto">
          <a:xfrm>
            <a:off x="6189356" y="5921375"/>
            <a:ext cx="419100" cy="27242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139117" y="6171471"/>
            <a:ext cx="2281511" cy="3048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eaLnBrk="1" hangingPunct="1">
              <a:lnSpc>
                <a:spcPct val="110000"/>
              </a:lnSpc>
              <a:spcBef>
                <a:spcPct val="0"/>
              </a:spcBef>
              <a:buClr>
                <a:srgbClr val="000000"/>
              </a:buClr>
            </a:pPr>
            <a:r>
              <a:rPr lang="en-US" sz="1800" dirty="0" smtClean="0">
                <a:solidFill>
                  <a:srgbClr val="000000"/>
                </a:solidFill>
                <a:latin typeface="Calibri"/>
              </a:rPr>
              <a:t>Railway</a:t>
            </a:r>
            <a:endParaRPr lang="en-US" sz="1800" dirty="0" smtClean="0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41394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Concentration Weighted Trajectories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1304E-3AF2-4B70-AAA3-9D89EC71C24D}" type="slidenum">
              <a:rPr lang="en-GB" smtClean="0"/>
              <a:t>13</a:t>
            </a:fld>
            <a:endParaRPr lang="en-GB"/>
          </a:p>
        </p:txBody>
      </p:sp>
      <p:pic>
        <p:nvPicPr>
          <p:cNvPr id="2052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42" y="1552282"/>
            <a:ext cx="3356817" cy="2099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600200"/>
            <a:ext cx="3224254" cy="1983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5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42" y="3651818"/>
            <a:ext cx="3356817" cy="2093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Picture 6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680310"/>
            <a:ext cx="3224254" cy="2064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37242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694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The combination of the inlet switching system and the SA approach </a:t>
            </a:r>
            <a:r>
              <a:rPr lang="en-US" dirty="0" smtClean="0"/>
              <a:t>yielded </a:t>
            </a:r>
            <a:r>
              <a:rPr lang="en-US" dirty="0"/>
              <a:t>improved PMF results for Zürich, </a:t>
            </a:r>
            <a:r>
              <a:rPr lang="en-US" dirty="0" smtClean="0"/>
              <a:t>Switzerland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A clear advantage of this approach is that the model, additionally to the diurnal and temporal variation of the dataset, also utilizes the variation from the size segregated </a:t>
            </a:r>
            <a:r>
              <a:rPr lang="en-US" dirty="0" smtClean="0"/>
              <a:t>data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The methodology needs to be tested using long-term data from other areas with more frequent pollution </a:t>
            </a:r>
            <a:r>
              <a:rPr lang="en-US" dirty="0" smtClean="0"/>
              <a:t>events, that may create complications to the interpolation </a:t>
            </a:r>
            <a:r>
              <a:rPr lang="en-US" dirty="0" smtClean="0"/>
              <a:t>procedure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Optimization </a:t>
            </a:r>
            <a:r>
              <a:rPr lang="en-US" dirty="0"/>
              <a:t>of </a:t>
            </a:r>
            <a:r>
              <a:rPr lang="en-US" dirty="0" smtClean="0"/>
              <a:t>SA (both organics and inorganics) </a:t>
            </a:r>
            <a:r>
              <a:rPr lang="en-US" dirty="0"/>
              <a:t>is important as we are moving more and more towards real-time </a:t>
            </a:r>
            <a:r>
              <a:rPr lang="en-US" dirty="0" smtClean="0"/>
              <a:t>options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Combining data from different instruments (</a:t>
            </a:r>
            <a:r>
              <a:rPr lang="en-US" dirty="0" err="1" smtClean="0"/>
              <a:t>Xact</a:t>
            </a:r>
            <a:r>
              <a:rPr lang="en-US" dirty="0" smtClean="0"/>
              <a:t>, ACSM, </a:t>
            </a:r>
            <a:r>
              <a:rPr lang="en-US" dirty="0" err="1" smtClean="0"/>
              <a:t>aethalometers</a:t>
            </a:r>
            <a:r>
              <a:rPr lang="en-US" dirty="0" smtClean="0"/>
              <a:t>). Sites with such instruments in continuous base already in Europe</a:t>
            </a: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>
              <a:defRPr/>
            </a:pPr>
            <a:r>
              <a:rPr lang="de-DE" smtClean="0"/>
              <a:t>Seite </a:t>
            </a:r>
            <a:fld id="{EBC07571-3134-BB4B-B83F-1A9FE18D34F3}" type="slidenum">
              <a:rPr lang="de-DE" smtClean="0"/>
              <a:pPr algn="r">
                <a:defRPr/>
              </a:pPr>
              <a:t>14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557473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r>
              <a:rPr lang="de-DE" smtClean="0"/>
              <a:t>Seite </a:t>
            </a:r>
            <a:fld id="{EBC07571-3134-BB4B-B83F-1A9FE18D34F3}" type="slidenum">
              <a:rPr lang="de-DE" smtClean="0"/>
              <a:pPr algn="r">
                <a:defRPr/>
              </a:pPr>
              <a:t>15</a:t>
            </a:fld>
            <a:endParaRPr lang="de-DE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Wir schaffen Wissen – heute für morgen</a:t>
            </a:r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3"/>
          </p:nvPr>
        </p:nvSpPr>
        <p:spPr>
          <a:xfrm>
            <a:off x="822134" y="609600"/>
            <a:ext cx="2289712" cy="5829300"/>
          </a:xfrm>
        </p:spPr>
        <p:txBody>
          <a:bodyPr/>
          <a:lstStyle/>
          <a:p>
            <a:pPr marL="0" indent="0">
              <a:buNone/>
            </a:pPr>
            <a:r>
              <a:rPr lang="de-CH" b="1" dirty="0" err="1" smtClean="0"/>
              <a:t>Many</a:t>
            </a:r>
            <a:r>
              <a:rPr lang="de-CH" b="1" dirty="0" smtClean="0"/>
              <a:t> </a:t>
            </a:r>
            <a:r>
              <a:rPr lang="de-CH" b="1" dirty="0" err="1" smtClean="0"/>
              <a:t>thanks</a:t>
            </a:r>
            <a:r>
              <a:rPr lang="de-CH" b="1" dirty="0" smtClean="0"/>
              <a:t> </a:t>
            </a:r>
            <a:r>
              <a:rPr lang="de-CH" b="1" dirty="0" err="1" smtClean="0"/>
              <a:t>to</a:t>
            </a:r>
            <a:r>
              <a:rPr lang="de-CH" b="1" dirty="0" smtClean="0"/>
              <a:t>:</a:t>
            </a:r>
          </a:p>
          <a:p>
            <a:pPr marL="0" indent="0">
              <a:buNone/>
            </a:pPr>
            <a:endParaRPr lang="de-CH" b="1" dirty="0"/>
          </a:p>
          <a:p>
            <a:pPr marL="0" indent="0">
              <a:buNone/>
            </a:pPr>
            <a:endParaRPr lang="de-CH" b="1" dirty="0" smtClean="0"/>
          </a:p>
          <a:p>
            <a:pPr marL="0" indent="0">
              <a:buNone/>
            </a:pPr>
            <a:endParaRPr lang="de-CH" b="1" dirty="0"/>
          </a:p>
          <a:p>
            <a:pPr marL="0" indent="0">
              <a:buNone/>
            </a:pPr>
            <a:endParaRPr lang="de-CH" b="1" dirty="0" smtClean="0"/>
          </a:p>
          <a:p>
            <a:pPr marL="0" indent="0">
              <a:buNone/>
            </a:pPr>
            <a:endParaRPr lang="de-CH" b="1" dirty="0"/>
          </a:p>
          <a:p>
            <a:pPr marL="0" indent="0">
              <a:buNone/>
            </a:pPr>
            <a:endParaRPr lang="de-CH" b="1" dirty="0" smtClean="0"/>
          </a:p>
          <a:p>
            <a:pPr marL="0" indent="0">
              <a:buNone/>
            </a:pPr>
            <a:endParaRPr lang="de-CH" b="1" dirty="0"/>
          </a:p>
          <a:p>
            <a:pPr marL="0" indent="0">
              <a:buNone/>
            </a:pPr>
            <a:endParaRPr lang="de-CH" b="1" dirty="0" smtClean="0"/>
          </a:p>
          <a:p>
            <a:pPr marL="0" indent="0">
              <a:buNone/>
            </a:pPr>
            <a:endParaRPr lang="de-CH" b="1" dirty="0"/>
          </a:p>
          <a:p>
            <a:pPr marL="0" indent="0">
              <a:buNone/>
            </a:pPr>
            <a:endParaRPr lang="de-CH" b="1" dirty="0" smtClean="0"/>
          </a:p>
          <a:p>
            <a:pPr marL="0" indent="0">
              <a:buNone/>
            </a:pPr>
            <a:endParaRPr lang="de-CH" b="1" dirty="0"/>
          </a:p>
          <a:p>
            <a:pPr marL="0" indent="0">
              <a:buNone/>
            </a:pPr>
            <a:endParaRPr lang="de-CH" b="1" dirty="0" smtClean="0"/>
          </a:p>
          <a:p>
            <a:pPr marL="0" indent="0">
              <a:buNone/>
            </a:pPr>
            <a:endParaRPr lang="de-CH" b="1" dirty="0"/>
          </a:p>
          <a:p>
            <a:pPr>
              <a:buFont typeface="Wingdings" panose="05000000000000000000" pitchFamily="2" charset="2"/>
              <a:buChar char="Ø"/>
            </a:pPr>
            <a:r>
              <a:rPr lang="en-GB" sz="1200" dirty="0" err="1"/>
              <a:t>Empa</a:t>
            </a:r>
            <a:r>
              <a:rPr lang="en-GB" sz="1200" dirty="0"/>
              <a:t>/NABEL for technical support and </a:t>
            </a:r>
            <a:r>
              <a:rPr lang="en-GB" sz="1200" dirty="0" smtClean="0"/>
              <a:t>resources</a:t>
            </a:r>
          </a:p>
          <a:p>
            <a:pPr marL="0" indent="0">
              <a:buNone/>
            </a:pPr>
            <a:endParaRPr lang="en-GB" sz="12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GB" sz="1200" dirty="0" smtClean="0"/>
              <a:t>This </a:t>
            </a:r>
            <a:r>
              <a:rPr lang="en-GB" sz="1200" dirty="0"/>
              <a:t>study was supported by the Swiss Federal Office of the Environment (FOEN</a:t>
            </a:r>
            <a:r>
              <a:rPr lang="en-GB" sz="1200" dirty="0" smtClean="0"/>
              <a:t>)</a:t>
            </a:r>
            <a:endParaRPr lang="de-CH" sz="1200" b="1" dirty="0" smtClean="0"/>
          </a:p>
          <a:p>
            <a:pPr marL="0" indent="0">
              <a:buNone/>
            </a:pPr>
            <a:endParaRPr lang="de-CH" dirty="0" smtClean="0"/>
          </a:p>
        </p:txBody>
      </p:sp>
      <p:pic>
        <p:nvPicPr>
          <p:cNvPr id="7" name="Picture 2" descr="photo of Pragati Ra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9925" y="1302804"/>
            <a:ext cx="540483" cy="811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U:\mf privat\mf Karriere\furger_home_120x180px_01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477" y="1278950"/>
            <a:ext cx="540483" cy="811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LAC_people Gang Che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561685" y="1295400"/>
            <a:ext cx="515515" cy="819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https://www.psi.ch/sites/default/files/styles/primer_teaser_square_scale/public/import/lac/ImageBoard/Qi_120x180px.jpg?itok=Ocbhjhm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87275" y="2225280"/>
            <a:ext cx="551685" cy="827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Pascal Schneide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9228" y="2229362"/>
            <a:ext cx="546242" cy="819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https://www.psi.ch/sites/default/files/styles/primer_teaser_square_scale/public/import/lac/ImageBoard/wehrle_home_120x180px_040.jpg?itok=z4xoQ0l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5739" y="2233445"/>
            <a:ext cx="546242" cy="819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87275" y="4191709"/>
            <a:ext cx="552868" cy="82580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16253" y="4191709"/>
            <a:ext cx="591674" cy="82580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11204" y="4205860"/>
            <a:ext cx="575313" cy="82291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63205" y="3173219"/>
            <a:ext cx="599823" cy="89807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891" y="3176531"/>
            <a:ext cx="559579" cy="89476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227107" y="3176531"/>
            <a:ext cx="553902" cy="894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2950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657601" y="2667000"/>
            <a:ext cx="4383279" cy="1133102"/>
          </a:xfrm>
        </p:spPr>
        <p:txBody>
          <a:bodyPr/>
          <a:lstStyle/>
          <a:p>
            <a:r>
              <a:rPr lang="en-US" dirty="0" smtClean="0"/>
              <a:t>Back </a:t>
            </a:r>
            <a:r>
              <a:rPr lang="en-US" dirty="0" smtClean="0"/>
              <a:t>up slides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88580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" y="2425460"/>
            <a:ext cx="4514190" cy="2618327"/>
          </a:xfr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CH" sz="2400" dirty="0" err="1"/>
              <a:t>Xact</a:t>
            </a:r>
            <a:r>
              <a:rPr lang="de-CH" sz="2400" dirty="0"/>
              <a:t> 625i </a:t>
            </a:r>
            <a:r>
              <a:rPr lang="de-CH" sz="2400" dirty="0" err="1"/>
              <a:t>instrument</a:t>
            </a:r>
            <a:r>
              <a:rPr lang="de-CH" sz="2400" dirty="0"/>
              <a:t> </a:t>
            </a:r>
            <a:r>
              <a:rPr lang="de-CH" sz="2400" dirty="0" err="1"/>
              <a:t>stability</a:t>
            </a:r>
            <a:r>
              <a:rPr lang="de-CH" sz="2400" dirty="0"/>
              <a:t>  </a:t>
            </a:r>
            <a:br>
              <a:rPr lang="de-CH" sz="2400" dirty="0"/>
            </a:br>
            <a:r>
              <a:rPr lang="de-CH" sz="2400" dirty="0"/>
              <a:t>May 19 – </a:t>
            </a:r>
            <a:r>
              <a:rPr lang="de-CH" sz="2400" dirty="0" smtClean="0"/>
              <a:t>May </a:t>
            </a:r>
            <a:r>
              <a:rPr lang="de-CH" sz="2400" dirty="0"/>
              <a:t>20</a:t>
            </a:r>
            <a:endParaRPr lang="en-GB" sz="24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3737" y="2412520"/>
            <a:ext cx="4507345" cy="2631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702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Correlations to external data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1304E-3AF2-4B70-AAA3-9D89EC71C24D}" type="slidenum">
              <a:rPr lang="en-GB" smtClean="0"/>
              <a:t>18</a:t>
            </a:fld>
            <a:endParaRPr lang="en-GB"/>
          </a:p>
        </p:txBody>
      </p:sp>
      <p:pic>
        <p:nvPicPr>
          <p:cNvPr id="7" name="Content Placeholder 6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0659" y="1341438"/>
            <a:ext cx="6546894" cy="46799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47638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Emissions that </a:t>
            </a:r>
            <a:r>
              <a:rPr lang="en-US" dirty="0"/>
              <a:t>occur inside </a:t>
            </a:r>
            <a:r>
              <a:rPr lang="en-US" dirty="0" smtClean="0"/>
              <a:t>urban agglomerations have </a:t>
            </a:r>
            <a:r>
              <a:rPr lang="en-US" dirty="0"/>
              <a:t>similar chemical </a:t>
            </a:r>
            <a:r>
              <a:rPr lang="en-US" dirty="0" smtClean="0"/>
              <a:t>fingerprints </a:t>
            </a:r>
            <a:r>
              <a:rPr lang="en-US" dirty="0" smtClean="0"/>
              <a:t>and emission patterns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I</a:t>
            </a:r>
            <a:r>
              <a:rPr lang="en-US" dirty="0" smtClean="0"/>
              <a:t>t </a:t>
            </a:r>
            <a:r>
              <a:rPr lang="en-US" dirty="0"/>
              <a:t>is challenging for SA models to identify and distinguish </a:t>
            </a:r>
            <a:r>
              <a:rPr lang="en-US" dirty="0" smtClean="0"/>
              <a:t>them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Successful mitigation measures and application of novel techniques only possible with optimized SA results in urban areas</a:t>
            </a:r>
            <a:endParaRPr lang="en-US" dirty="0" smtClean="0"/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endParaRPr lang="en-US" dirty="0" smtClean="0"/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</a:t>
            </a:r>
            <a:r>
              <a:rPr lang="en-US" dirty="0" smtClean="0"/>
              <a:t>otivation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>
              <a:defRPr/>
            </a:pPr>
            <a:r>
              <a:rPr lang="de-DE" smtClean="0"/>
              <a:t>Seite </a:t>
            </a:r>
            <a:fld id="{EBC07571-3134-BB4B-B83F-1A9FE18D34F3}" type="slidenum">
              <a:rPr lang="de-DE" smtClean="0"/>
              <a:pPr algn="r">
                <a:defRPr/>
              </a:pPr>
              <a:t>2</a:t>
            </a:fld>
            <a:endParaRPr lang="de-DE" dirty="0"/>
          </a:p>
        </p:txBody>
      </p:sp>
      <p:grpSp>
        <p:nvGrpSpPr>
          <p:cNvPr id="5" name="Gruppieren 1"/>
          <p:cNvGrpSpPr/>
          <p:nvPr/>
        </p:nvGrpSpPr>
        <p:grpSpPr>
          <a:xfrm>
            <a:off x="934720" y="3493974"/>
            <a:ext cx="7138882" cy="2847295"/>
            <a:chOff x="2016384" y="2797629"/>
            <a:chExt cx="8176714" cy="2977200"/>
          </a:xfrm>
        </p:grpSpPr>
        <p:sp>
          <p:nvSpPr>
            <p:cNvPr id="6" name="Text Placeholder 4"/>
            <p:cNvSpPr txBox="1">
              <a:spLocks/>
            </p:cNvSpPr>
            <p:nvPr/>
          </p:nvSpPr>
          <p:spPr>
            <a:xfrm>
              <a:off x="2016384" y="2797629"/>
              <a:ext cx="3766714" cy="457200"/>
            </a:xfrm>
            <a:prstGeom prst="rect">
              <a:avLst/>
            </a:prstGeom>
            <a:solidFill>
              <a:schemeClr val="accent5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vert="horz" lIns="68580" tIns="34290" rIns="68580" bIns="34290" rtlCol="0" anchor="ctr">
              <a:norm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Arial Narrow" panose="020B0606020202030204" pitchFamily="34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 Narrow" panose="020B0606020202030204" pitchFamily="34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Arial Narrow" panose="020B0606020202030204" pitchFamily="34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Arial Narrow" panose="020B0606020202030204" pitchFamily="34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Arial Narrow" panose="020B0606020202030204" pitchFamily="34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GB" sz="1575" dirty="0"/>
                <a:t>Natural sources</a:t>
              </a:r>
            </a:p>
          </p:txBody>
        </p:sp>
        <p:sp>
          <p:nvSpPr>
            <p:cNvPr id="7" name="Text Placeholder 6"/>
            <p:cNvSpPr txBox="1">
              <a:spLocks/>
            </p:cNvSpPr>
            <p:nvPr/>
          </p:nvSpPr>
          <p:spPr>
            <a:xfrm>
              <a:off x="6413098" y="2797629"/>
              <a:ext cx="3780000" cy="457200"/>
            </a:xfrm>
            <a:prstGeom prst="rect">
              <a:avLst/>
            </a:prstGeom>
            <a:solidFill>
              <a:schemeClr val="accent5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anchor="ctr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Arial Narrow" panose="020B0606020202030204" pitchFamily="34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 Narrow" panose="020B0606020202030204" pitchFamily="34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Arial Narrow" panose="020B0606020202030204" pitchFamily="34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Arial Narrow" panose="020B0606020202030204" pitchFamily="34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Arial Narrow" panose="020B0606020202030204" pitchFamily="34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GB" sz="1575"/>
                <a:t>Anthropogenic sources</a:t>
              </a:r>
              <a:endParaRPr lang="en-GB" sz="1575" dirty="0"/>
            </a:p>
          </p:txBody>
        </p:sp>
        <p:pic>
          <p:nvPicPr>
            <p:cNvPr id="8" name="Grafik 1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741" r="-7"/>
            <a:stretch/>
          </p:blipFill>
          <p:spPr>
            <a:xfrm>
              <a:off x="4523098" y="3254829"/>
              <a:ext cx="1260000" cy="1260000"/>
            </a:xfrm>
            <a:prstGeom prst="rect">
              <a:avLst/>
            </a:prstGeom>
          </p:spPr>
        </p:pic>
        <p:pic>
          <p:nvPicPr>
            <p:cNvPr id="9" name="Grafik 1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048" t="40" r="635" b="-40"/>
            <a:stretch/>
          </p:blipFill>
          <p:spPr>
            <a:xfrm>
              <a:off x="3268540" y="3254829"/>
              <a:ext cx="1260000" cy="1260000"/>
            </a:xfrm>
            <a:prstGeom prst="rect">
              <a:avLst/>
            </a:prstGeom>
          </p:spPr>
        </p:pic>
        <p:pic>
          <p:nvPicPr>
            <p:cNvPr id="10" name="Grafik 16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118" t="98" r="12132" b="-98"/>
            <a:stretch/>
          </p:blipFill>
          <p:spPr>
            <a:xfrm>
              <a:off x="2016384" y="3254829"/>
              <a:ext cx="1260000" cy="1260000"/>
            </a:xfrm>
            <a:prstGeom prst="rect">
              <a:avLst/>
            </a:prstGeom>
          </p:spPr>
        </p:pic>
        <p:pic>
          <p:nvPicPr>
            <p:cNvPr id="11" name="Grafik 17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770" t="2652" r="12865" b="18802"/>
            <a:stretch/>
          </p:blipFill>
          <p:spPr>
            <a:xfrm>
              <a:off x="2016384" y="4514829"/>
              <a:ext cx="1260000" cy="1260000"/>
            </a:xfrm>
            <a:prstGeom prst="rect">
              <a:avLst/>
            </a:prstGeom>
          </p:spPr>
        </p:pic>
        <p:pic>
          <p:nvPicPr>
            <p:cNvPr id="12" name="Grafik 18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667" r="16667"/>
            <a:stretch/>
          </p:blipFill>
          <p:spPr>
            <a:xfrm>
              <a:off x="3276384" y="4514829"/>
              <a:ext cx="1260000" cy="1260000"/>
            </a:xfrm>
            <a:prstGeom prst="rect">
              <a:avLst/>
            </a:prstGeom>
          </p:spPr>
        </p:pic>
        <p:pic>
          <p:nvPicPr>
            <p:cNvPr id="13" name="Grafik 19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000" r="25000"/>
            <a:stretch/>
          </p:blipFill>
          <p:spPr>
            <a:xfrm>
              <a:off x="4523098" y="4514829"/>
              <a:ext cx="1260000" cy="1260000"/>
            </a:xfrm>
            <a:prstGeom prst="rect">
              <a:avLst/>
            </a:prstGeom>
          </p:spPr>
        </p:pic>
        <p:pic>
          <p:nvPicPr>
            <p:cNvPr id="14" name="Grafik 20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667" r="16667"/>
            <a:stretch/>
          </p:blipFill>
          <p:spPr>
            <a:xfrm>
              <a:off x="6413098" y="3254829"/>
              <a:ext cx="1260000" cy="1260000"/>
            </a:xfrm>
            <a:prstGeom prst="rect">
              <a:avLst/>
            </a:prstGeom>
          </p:spPr>
        </p:pic>
        <p:pic>
          <p:nvPicPr>
            <p:cNvPr id="15" name="Grafik 21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575" t="4244" r="24855" b="5476"/>
            <a:stretch/>
          </p:blipFill>
          <p:spPr>
            <a:xfrm>
              <a:off x="7673098" y="3254829"/>
              <a:ext cx="1260000" cy="1260000"/>
            </a:xfrm>
            <a:prstGeom prst="rect">
              <a:avLst/>
            </a:prstGeom>
          </p:spPr>
        </p:pic>
        <p:pic>
          <p:nvPicPr>
            <p:cNvPr id="16" name="Grafik 22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875" r="21875"/>
            <a:stretch/>
          </p:blipFill>
          <p:spPr>
            <a:xfrm>
              <a:off x="7673098" y="4514829"/>
              <a:ext cx="1260000" cy="1260000"/>
            </a:xfrm>
            <a:prstGeom prst="rect">
              <a:avLst/>
            </a:prstGeom>
          </p:spPr>
        </p:pic>
        <p:pic>
          <p:nvPicPr>
            <p:cNvPr id="17" name="Grafik 23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413098" y="4514829"/>
              <a:ext cx="1260000" cy="1260000"/>
            </a:xfrm>
            <a:prstGeom prst="rect">
              <a:avLst/>
            </a:prstGeom>
          </p:spPr>
        </p:pic>
        <p:pic>
          <p:nvPicPr>
            <p:cNvPr id="18" name="Grafik 24"/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476" r="12476"/>
            <a:stretch/>
          </p:blipFill>
          <p:spPr>
            <a:xfrm>
              <a:off x="8933098" y="4514829"/>
              <a:ext cx="1260000" cy="1260000"/>
            </a:xfrm>
            <a:prstGeom prst="rect">
              <a:avLst/>
            </a:prstGeom>
          </p:spPr>
        </p:pic>
        <p:pic>
          <p:nvPicPr>
            <p:cNvPr id="19" name="Grafik 28"/>
            <p:cNvPicPr>
              <a:picLocks noChangeAspect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625" r="16625"/>
            <a:stretch/>
          </p:blipFill>
          <p:spPr>
            <a:xfrm>
              <a:off x="8933098" y="3254829"/>
              <a:ext cx="1260000" cy="126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7328285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Project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7092" y="1435011"/>
            <a:ext cx="4038600" cy="159554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15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sz="1600" dirty="0"/>
              <a:t>Optimization of SA (both organics and inorganics) is </a:t>
            </a:r>
            <a:r>
              <a:rPr lang="en-US" sz="1600" dirty="0" smtClean="0"/>
              <a:t>important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16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1600" dirty="0"/>
              <a:t>Identify PM sources using high-time resolved size segregated elemental concentrations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1600" dirty="0"/>
          </a:p>
          <a:p>
            <a:pPr>
              <a:buFont typeface="Wingdings" panose="05000000000000000000" pitchFamily="2" charset="2"/>
              <a:buChar char="Ø"/>
            </a:pPr>
            <a:endParaRPr lang="en-US" sz="1500" dirty="0"/>
          </a:p>
          <a:p>
            <a:pPr>
              <a:buFont typeface="Wingdings" panose="05000000000000000000" pitchFamily="2" charset="2"/>
              <a:buChar char="Ø"/>
            </a:pPr>
            <a:endParaRPr lang="en-US" sz="1500" dirty="0"/>
          </a:p>
        </p:txBody>
      </p:sp>
      <p:grpSp>
        <p:nvGrpSpPr>
          <p:cNvPr id="14" name="Group 13"/>
          <p:cNvGrpSpPr/>
          <p:nvPr/>
        </p:nvGrpSpPr>
        <p:grpSpPr>
          <a:xfrm>
            <a:off x="4911596" y="838200"/>
            <a:ext cx="1958187" cy="1900452"/>
            <a:chOff x="5864317" y="710737"/>
            <a:chExt cx="2610916" cy="2533936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864317" y="710737"/>
              <a:ext cx="2610916" cy="2533936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6464640" y="2677282"/>
              <a:ext cx="16855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err="1">
                  <a:solidFill>
                    <a:srgbClr val="FFFF00"/>
                  </a:solidFill>
                </a:rPr>
                <a:t>Aethalometer</a:t>
              </a:r>
              <a:endParaRPr lang="en-US" sz="1200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7061590" y="1197143"/>
            <a:ext cx="2382224" cy="2392680"/>
            <a:chOff x="9179768" y="460693"/>
            <a:chExt cx="3176298" cy="3190240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179768" y="460693"/>
              <a:ext cx="2242310" cy="3190240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10670485" y="634484"/>
              <a:ext cx="16855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err="1">
                  <a:solidFill>
                    <a:srgbClr val="FFFF00"/>
                  </a:solidFill>
                </a:rPr>
                <a:t>Xact</a:t>
              </a:r>
              <a:endParaRPr lang="en-US" sz="1200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4920698" y="4876800"/>
            <a:ext cx="1786097" cy="1700513"/>
            <a:chOff x="9040615" y="4081335"/>
            <a:chExt cx="2381463" cy="2267351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040615" y="4081335"/>
              <a:ext cx="2381463" cy="2267351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9040615" y="4508628"/>
              <a:ext cx="168558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rgbClr val="FFFF00"/>
                  </a:solidFill>
                </a:rPr>
                <a:t>TCA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4920698" y="3040105"/>
            <a:ext cx="1652897" cy="1475615"/>
            <a:chOff x="6043715" y="4231267"/>
            <a:chExt cx="2203862" cy="1967486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043715" y="4231267"/>
              <a:ext cx="2203862" cy="1967486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6326984" y="5030344"/>
              <a:ext cx="16855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rgbClr val="FFFF00"/>
                  </a:solidFill>
                </a:rPr>
                <a:t>ACSM</a:t>
              </a:r>
            </a:p>
          </p:txBody>
        </p:sp>
      </p:grpSp>
      <p:pic>
        <p:nvPicPr>
          <p:cNvPr id="21" name="Content Placeholder 4"/>
          <p:cNvPicPr>
            <a:picLocks/>
          </p:cNvPicPr>
          <p:nvPr/>
        </p:nvPicPr>
        <p:blipFill>
          <a:blip r:embed="rId7"/>
          <a:stretch>
            <a:fillRect/>
          </a:stretch>
        </p:blipFill>
        <p:spPr>
          <a:xfrm>
            <a:off x="23004" y="3429000"/>
            <a:ext cx="4409699" cy="2582936"/>
          </a:xfrm>
          <a:prstGeom prst="rect">
            <a:avLst/>
          </a:prstGeom>
        </p:spPr>
      </p:pic>
      <p:sp>
        <p:nvSpPr>
          <p:cNvPr id="4" name="Down Arrow 3"/>
          <p:cNvSpPr/>
          <p:nvPr/>
        </p:nvSpPr>
        <p:spPr bwMode="auto">
          <a:xfrm>
            <a:off x="7741467" y="3675337"/>
            <a:ext cx="457200" cy="565488"/>
          </a:xfrm>
          <a:prstGeom prst="downArrow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61590" y="4315791"/>
            <a:ext cx="1928998" cy="115847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eaLnBrk="1" hangingPunct="1">
              <a:lnSpc>
                <a:spcPct val="110000"/>
              </a:lnSpc>
              <a:spcBef>
                <a:spcPct val="0"/>
              </a:spcBef>
              <a:buClr>
                <a:srgbClr val="000000"/>
              </a:buClr>
            </a:pPr>
            <a:r>
              <a:rPr lang="en-US" sz="1400" dirty="0">
                <a:latin typeface="+mn-lt"/>
              </a:rPr>
              <a:t>Sampling, analysis, and near real-time </a:t>
            </a:r>
            <a:r>
              <a:rPr lang="en-US" sz="1400" dirty="0" smtClean="0">
                <a:latin typeface="+mn-lt"/>
              </a:rPr>
              <a:t>reporting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Clr>
                <a:srgbClr val="000000"/>
              </a:buClr>
            </a:pPr>
            <a:r>
              <a:rPr lang="en-US" sz="1400" dirty="0">
                <a:solidFill>
                  <a:srgbClr val="000000"/>
                </a:solidFill>
                <a:latin typeface="+mn-lt"/>
              </a:rPr>
              <a:t>o</a:t>
            </a:r>
            <a:r>
              <a:rPr lang="en-US" sz="1400" dirty="0" smtClean="0">
                <a:solidFill>
                  <a:srgbClr val="000000"/>
                </a:solidFill>
                <a:latin typeface="+mn-lt"/>
              </a:rPr>
              <a:t>f PM elementa</a:t>
            </a:r>
            <a:r>
              <a:rPr lang="en-US" sz="1400" dirty="0" smtClean="0">
                <a:solidFill>
                  <a:srgbClr val="000000"/>
                </a:solidFill>
                <a:latin typeface="+mn-lt"/>
              </a:rPr>
              <a:t>l composition of the selected PM fraction in time resolution ranging from 15 to 240 min</a:t>
            </a:r>
            <a:endParaRPr lang="en-US" sz="1400" dirty="0" smtClean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06065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Input matrix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1646842" y="3816110"/>
            <a:ext cx="1530928" cy="803564"/>
            <a:chOff x="1477818" y="2272145"/>
            <a:chExt cx="2041237" cy="1071419"/>
          </a:xfrm>
        </p:grpSpPr>
        <p:sp>
          <p:nvSpPr>
            <p:cNvPr id="5" name="Rectangle 4"/>
            <p:cNvSpPr/>
            <p:nvPr/>
          </p:nvSpPr>
          <p:spPr>
            <a:xfrm>
              <a:off x="1477818" y="2272145"/>
              <a:ext cx="2041237" cy="107141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087419" y="2623188"/>
              <a:ext cx="14316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PM</a:t>
              </a:r>
              <a:r>
                <a:rPr lang="en-US" sz="1200" baseline="-25000" dirty="0"/>
                <a:t>10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5834381" y="3816110"/>
            <a:ext cx="1530928" cy="803564"/>
            <a:chOff x="4502727" y="2272145"/>
            <a:chExt cx="2041237" cy="1071419"/>
          </a:xfrm>
        </p:grpSpPr>
        <p:sp>
          <p:nvSpPr>
            <p:cNvPr id="7" name="Rectangle 6"/>
            <p:cNvSpPr/>
            <p:nvPr/>
          </p:nvSpPr>
          <p:spPr>
            <a:xfrm>
              <a:off x="4502727" y="2272145"/>
              <a:ext cx="2041237" cy="107141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112328" y="2623188"/>
              <a:ext cx="14316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PM</a:t>
              </a:r>
              <a:r>
                <a:rPr lang="en-US" sz="1200" baseline="-25000" dirty="0"/>
                <a:t>2.5</a:t>
              </a:r>
            </a:p>
          </p:txBody>
        </p:sp>
      </p:grpSp>
      <p:sp>
        <p:nvSpPr>
          <p:cNvPr id="11" name="Left Brace 10"/>
          <p:cNvSpPr/>
          <p:nvPr/>
        </p:nvSpPr>
        <p:spPr>
          <a:xfrm>
            <a:off x="1328187" y="3816110"/>
            <a:ext cx="180109" cy="803564"/>
          </a:xfrm>
          <a:prstGeom prst="leftBrac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12" name="Left Brace 11"/>
          <p:cNvSpPr/>
          <p:nvPr/>
        </p:nvSpPr>
        <p:spPr>
          <a:xfrm>
            <a:off x="5477625" y="3816110"/>
            <a:ext cx="180109" cy="803564"/>
          </a:xfrm>
          <a:prstGeom prst="leftBrac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13" name="TextBox 12"/>
          <p:cNvSpPr txBox="1"/>
          <p:nvPr/>
        </p:nvSpPr>
        <p:spPr>
          <a:xfrm>
            <a:off x="344520" y="3894725"/>
            <a:ext cx="11499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Linear interpolation to 1h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355412" y="3871643"/>
            <a:ext cx="11499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Linear interpolation to 1h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596875" y="3719471"/>
            <a:ext cx="6165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-</a:t>
            </a:r>
          </a:p>
        </p:txBody>
      </p:sp>
      <p:sp>
        <p:nvSpPr>
          <p:cNvPr id="16" name="Left Brace 15"/>
          <p:cNvSpPr/>
          <p:nvPr/>
        </p:nvSpPr>
        <p:spPr>
          <a:xfrm rot="16200000">
            <a:off x="4163175" y="3107499"/>
            <a:ext cx="651164" cy="3945081"/>
          </a:xfrm>
          <a:prstGeom prst="leftBrac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grpSp>
        <p:nvGrpSpPr>
          <p:cNvPr id="18" name="Group 17"/>
          <p:cNvGrpSpPr/>
          <p:nvPr/>
        </p:nvGrpSpPr>
        <p:grpSpPr>
          <a:xfrm>
            <a:off x="3723293" y="5554213"/>
            <a:ext cx="1530928" cy="803564"/>
            <a:chOff x="1477818" y="2272145"/>
            <a:chExt cx="2041237" cy="1071419"/>
          </a:xfrm>
        </p:grpSpPr>
        <p:sp>
          <p:nvSpPr>
            <p:cNvPr id="19" name="Rectangle 18"/>
            <p:cNvSpPr/>
            <p:nvPr/>
          </p:nvSpPr>
          <p:spPr>
            <a:xfrm>
              <a:off x="1477818" y="2272145"/>
              <a:ext cx="2041237" cy="107141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920690" y="2603397"/>
              <a:ext cx="14316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err="1"/>
                <a:t>PM</a:t>
              </a:r>
              <a:r>
                <a:rPr lang="en-US" sz="1200" baseline="-25000" dirty="0" err="1"/>
                <a:t>coarse</a:t>
              </a:r>
              <a:endParaRPr lang="en-US" sz="1200" baseline="-25000" dirty="0"/>
            </a:p>
          </p:txBody>
        </p:sp>
      </p:grpSp>
      <p:cxnSp>
        <p:nvCxnSpPr>
          <p:cNvPr id="17" name="Straight Arrow Connector 16"/>
          <p:cNvCxnSpPr/>
          <p:nvPr/>
        </p:nvCxnSpPr>
        <p:spPr>
          <a:xfrm flipV="1">
            <a:off x="1810900" y="3324497"/>
            <a:ext cx="342304" cy="375330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 flipV="1">
            <a:off x="6520752" y="3359364"/>
            <a:ext cx="386189" cy="360107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2305316" y="938599"/>
            <a:ext cx="2382224" cy="2392680"/>
            <a:chOff x="9179768" y="460693"/>
            <a:chExt cx="3176298" cy="3190240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179768" y="460693"/>
              <a:ext cx="2242310" cy="3190240"/>
            </a:xfrm>
            <a:prstGeom prst="rect">
              <a:avLst/>
            </a:prstGeom>
          </p:spPr>
        </p:pic>
        <p:sp>
          <p:nvSpPr>
            <p:cNvPr id="29" name="TextBox 28"/>
            <p:cNvSpPr txBox="1"/>
            <p:nvPr/>
          </p:nvSpPr>
          <p:spPr>
            <a:xfrm>
              <a:off x="10670485" y="634484"/>
              <a:ext cx="16855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err="1">
                  <a:solidFill>
                    <a:srgbClr val="FFFF00"/>
                  </a:solidFill>
                </a:rPr>
                <a:t>Xact</a:t>
              </a:r>
              <a:endParaRPr lang="en-US" sz="1200" dirty="0">
                <a:solidFill>
                  <a:srgbClr val="FFFF00"/>
                </a:solidFill>
              </a:endParaRPr>
            </a:p>
          </p:txBody>
        </p:sp>
      </p:grpSp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5996" y="622698"/>
            <a:ext cx="1630496" cy="3103565"/>
          </a:xfrm>
          <a:prstGeom prst="rect">
            <a:avLst/>
          </a:prstGeom>
        </p:spPr>
      </p:pic>
      <p:sp>
        <p:nvSpPr>
          <p:cNvPr id="54" name="TextBox 53"/>
          <p:cNvSpPr txBox="1"/>
          <p:nvPr/>
        </p:nvSpPr>
        <p:spPr>
          <a:xfrm>
            <a:off x="4018259" y="1966347"/>
            <a:ext cx="6165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+</a:t>
            </a:r>
            <a:endParaRPr lang="en-US" sz="5400" dirty="0"/>
          </a:p>
        </p:txBody>
      </p:sp>
      <p:grpSp>
        <p:nvGrpSpPr>
          <p:cNvPr id="25" name="Group 24"/>
          <p:cNvGrpSpPr/>
          <p:nvPr/>
        </p:nvGrpSpPr>
        <p:grpSpPr>
          <a:xfrm>
            <a:off x="7265326" y="1347796"/>
            <a:ext cx="1500902" cy="351044"/>
            <a:chOff x="1477818" y="2272139"/>
            <a:chExt cx="2041237" cy="1071425"/>
          </a:xfrm>
        </p:grpSpPr>
        <p:sp>
          <p:nvSpPr>
            <p:cNvPr id="26" name="Rectangle 25"/>
            <p:cNvSpPr/>
            <p:nvPr/>
          </p:nvSpPr>
          <p:spPr>
            <a:xfrm>
              <a:off x="1477818" y="2272145"/>
              <a:ext cx="2041237" cy="107141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842313" y="2272139"/>
              <a:ext cx="1431636" cy="10333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1h PM</a:t>
              </a:r>
              <a:r>
                <a:rPr lang="en-US" baseline="-25000" dirty="0" smtClean="0"/>
                <a:t>10</a:t>
              </a:r>
              <a:endParaRPr lang="en-US" baseline="-25000" dirty="0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7262098" y="2145268"/>
            <a:ext cx="1500902" cy="360187"/>
            <a:chOff x="1477818" y="2244234"/>
            <a:chExt cx="2041237" cy="1099330"/>
          </a:xfrm>
        </p:grpSpPr>
        <p:sp>
          <p:nvSpPr>
            <p:cNvPr id="32" name="Rectangle 31"/>
            <p:cNvSpPr/>
            <p:nvPr/>
          </p:nvSpPr>
          <p:spPr>
            <a:xfrm>
              <a:off x="1477818" y="2272145"/>
              <a:ext cx="2041237" cy="107141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1864429" y="2244234"/>
              <a:ext cx="1431636" cy="10333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1h PM</a:t>
              </a:r>
              <a:r>
                <a:rPr lang="en-US" baseline="-25000" dirty="0" smtClean="0"/>
                <a:t>10</a:t>
              </a:r>
              <a:endParaRPr lang="en-US" baseline="-25000" dirty="0"/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7262098" y="1752600"/>
            <a:ext cx="1500902" cy="351044"/>
            <a:chOff x="1477818" y="2272139"/>
            <a:chExt cx="2041237" cy="1071425"/>
          </a:xfrm>
        </p:grpSpPr>
        <p:sp>
          <p:nvSpPr>
            <p:cNvPr id="35" name="Rectangle 34"/>
            <p:cNvSpPr/>
            <p:nvPr/>
          </p:nvSpPr>
          <p:spPr>
            <a:xfrm>
              <a:off x="1477818" y="2272145"/>
              <a:ext cx="2041237" cy="1071419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842313" y="2272139"/>
              <a:ext cx="1431636" cy="10333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1h </a:t>
              </a:r>
              <a:r>
                <a:rPr lang="en-US" dirty="0" smtClean="0"/>
                <a:t>PM</a:t>
              </a:r>
              <a:r>
                <a:rPr lang="en-US" baseline="-25000" dirty="0" smtClean="0"/>
                <a:t>2.5</a:t>
              </a:r>
              <a:endParaRPr lang="en-US" dirty="0"/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7263600" y="2556224"/>
            <a:ext cx="1500902" cy="351044"/>
            <a:chOff x="1477818" y="2272139"/>
            <a:chExt cx="2041237" cy="1071425"/>
          </a:xfrm>
        </p:grpSpPr>
        <p:sp>
          <p:nvSpPr>
            <p:cNvPr id="38" name="Rectangle 37"/>
            <p:cNvSpPr/>
            <p:nvPr/>
          </p:nvSpPr>
          <p:spPr>
            <a:xfrm>
              <a:off x="1477818" y="2272145"/>
              <a:ext cx="2041237" cy="1071419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1842313" y="2272139"/>
              <a:ext cx="1431636" cy="10333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1h </a:t>
              </a:r>
              <a:r>
                <a:rPr lang="en-US" dirty="0" smtClean="0"/>
                <a:t>PM</a:t>
              </a:r>
              <a:r>
                <a:rPr lang="en-US" baseline="-25000" dirty="0" smtClean="0"/>
                <a:t>2.5</a:t>
              </a:r>
              <a:endParaRPr lang="en-US" dirty="0"/>
            </a:p>
          </p:txBody>
        </p:sp>
      </p:grpSp>
      <p:sp>
        <p:nvSpPr>
          <p:cNvPr id="3" name="Right Arrow 2"/>
          <p:cNvSpPr/>
          <p:nvPr/>
        </p:nvSpPr>
        <p:spPr bwMode="auto">
          <a:xfrm>
            <a:off x="6520752" y="2035629"/>
            <a:ext cx="506160" cy="401811"/>
          </a:xfrm>
          <a:prstGeom prst="rightArrow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grpSp>
        <p:nvGrpSpPr>
          <p:cNvPr id="43" name="Group 42"/>
          <p:cNvGrpSpPr/>
          <p:nvPr/>
        </p:nvGrpSpPr>
        <p:grpSpPr>
          <a:xfrm>
            <a:off x="7546369" y="5554213"/>
            <a:ext cx="1530928" cy="803564"/>
            <a:chOff x="4502727" y="2272145"/>
            <a:chExt cx="2041237" cy="1071419"/>
          </a:xfrm>
        </p:grpSpPr>
        <p:sp>
          <p:nvSpPr>
            <p:cNvPr id="44" name="Rectangle 43"/>
            <p:cNvSpPr/>
            <p:nvPr/>
          </p:nvSpPr>
          <p:spPr>
            <a:xfrm>
              <a:off x="4502727" y="2272145"/>
              <a:ext cx="2041237" cy="107141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4905702" y="2623188"/>
              <a:ext cx="14316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SA dataset</a:t>
              </a:r>
              <a:endParaRPr lang="en-US" sz="1200" dirty="0"/>
            </a:p>
          </p:txBody>
        </p:sp>
      </p:grpSp>
      <p:cxnSp>
        <p:nvCxnSpPr>
          <p:cNvPr id="46" name="Straight Arrow Connector 45"/>
          <p:cNvCxnSpPr/>
          <p:nvPr/>
        </p:nvCxnSpPr>
        <p:spPr>
          <a:xfrm flipV="1">
            <a:off x="5345397" y="5955994"/>
            <a:ext cx="2075925" cy="27406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Elbow Connector 46"/>
          <p:cNvCxnSpPr/>
          <p:nvPr/>
        </p:nvCxnSpPr>
        <p:spPr bwMode="auto">
          <a:xfrm rot="16200000" flipH="1">
            <a:off x="7343849" y="4572995"/>
            <a:ext cx="934865" cy="891945"/>
          </a:xfrm>
          <a:prstGeom prst="bentConnector3">
            <a:avLst/>
          </a:prstGeom>
          <a:solidFill>
            <a:schemeClr val="accent1"/>
          </a:solidFill>
          <a:ln w="31750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2222958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/>
      <p:bldP spid="14" grpId="0"/>
      <p:bldP spid="15" grpId="0"/>
      <p:bldP spid="16" grpId="0" animBg="1"/>
      <p:bldP spid="54" grpId="0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409032" y="2499682"/>
            <a:ext cx="4383279" cy="1133102"/>
          </a:xfrm>
        </p:spPr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97320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Data acquired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1304E-3AF2-4B70-AAA3-9D89EC71C24D}" type="slidenum">
              <a:rPr lang="en-GB" smtClean="0"/>
              <a:t>6</a:t>
            </a:fld>
            <a:endParaRPr lang="en-GB"/>
          </a:p>
        </p:txBody>
      </p:sp>
      <p:graphicFrame>
        <p:nvGraphicFramePr>
          <p:cNvPr id="9" name="Inhaltsplatzhalter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70994914"/>
              </p:ext>
            </p:extLst>
          </p:nvPr>
        </p:nvGraphicFramePr>
        <p:xfrm>
          <a:off x="645795" y="4825435"/>
          <a:ext cx="7886700" cy="12801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1" name="Content Placeholder 20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88111" y="1236490"/>
            <a:ext cx="7644384" cy="3311149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829818" y="1929850"/>
            <a:ext cx="54864" cy="1604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23" name="Rectangle 22"/>
          <p:cNvSpPr/>
          <p:nvPr/>
        </p:nvSpPr>
        <p:spPr>
          <a:xfrm>
            <a:off x="779527" y="1956538"/>
            <a:ext cx="34289" cy="972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150794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200400" y="2819400"/>
            <a:ext cx="4383279" cy="1133102"/>
          </a:xfrm>
        </p:spPr>
        <p:txBody>
          <a:bodyPr/>
          <a:lstStyle/>
          <a:p>
            <a:r>
              <a:rPr lang="en-US" dirty="0" smtClean="0"/>
              <a:t>PMF results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304800" y="5867400"/>
            <a:ext cx="6705600" cy="381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eaLnBrk="1" hangingPunct="1">
              <a:lnSpc>
                <a:spcPct val="110000"/>
              </a:lnSpc>
              <a:spcBef>
                <a:spcPct val="0"/>
              </a:spcBef>
              <a:buClr>
                <a:srgbClr val="000000"/>
              </a:buClr>
            </a:pPr>
            <a:r>
              <a:rPr lang="en-US" sz="1800" dirty="0" smtClean="0">
                <a:solidFill>
                  <a:srgbClr val="000000"/>
                </a:solidFill>
                <a:latin typeface="Calibri"/>
              </a:rPr>
              <a:t>Results to be published soon, please do not distribute</a:t>
            </a:r>
            <a:endParaRPr lang="en-US" sz="1800" dirty="0" smtClean="0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70003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Source profiles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1304E-3AF2-4B70-AAA3-9D89EC71C24D}" type="slidenum">
              <a:rPr lang="en-GB" smtClean="0"/>
              <a:t>8</a:t>
            </a:fld>
            <a:endParaRPr lang="en-GB"/>
          </a:p>
        </p:txBody>
      </p:sp>
      <p:pic>
        <p:nvPicPr>
          <p:cNvPr id="7" name="Content Placeholder 6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214" y="1524000"/>
            <a:ext cx="8610600" cy="48006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Oval 2"/>
          <p:cNvSpPr/>
          <p:nvPr/>
        </p:nvSpPr>
        <p:spPr bwMode="auto">
          <a:xfrm>
            <a:off x="1752600" y="3200400"/>
            <a:ext cx="2667000" cy="457200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5715000" y="4800600"/>
            <a:ext cx="2667000" cy="457200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 bwMode="auto">
          <a:xfrm>
            <a:off x="6096000" y="5410200"/>
            <a:ext cx="609600" cy="990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6819472" y="6270625"/>
            <a:ext cx="1371600" cy="26035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eaLnBrk="1" hangingPunct="1">
              <a:lnSpc>
                <a:spcPct val="110000"/>
              </a:lnSpc>
              <a:spcBef>
                <a:spcPct val="0"/>
              </a:spcBef>
              <a:buClr>
                <a:srgbClr val="000000"/>
              </a:buClr>
            </a:pPr>
            <a:r>
              <a:rPr lang="en-US" sz="1800" dirty="0" err="1" smtClean="0">
                <a:solidFill>
                  <a:srgbClr val="000000"/>
                </a:solidFill>
                <a:latin typeface="Calibri"/>
              </a:rPr>
              <a:t>Mn</a:t>
            </a:r>
            <a:r>
              <a:rPr lang="en-US" sz="1800" dirty="0" smtClean="0">
                <a:solidFill>
                  <a:srgbClr val="000000"/>
                </a:solidFill>
                <a:latin typeface="Calibri"/>
              </a:rPr>
              <a:t>/Fe = 0.03</a:t>
            </a:r>
            <a:endParaRPr lang="en-US" sz="1800" dirty="0" smtClean="0">
              <a:solidFill>
                <a:srgbClr val="000000"/>
              </a:solidFill>
              <a:latin typeface="Calibri"/>
            </a:endParaRPr>
          </a:p>
        </p:txBody>
      </p:sp>
      <p:cxnSp>
        <p:nvCxnSpPr>
          <p:cNvPr id="12" name="Straight Arrow Connector 11"/>
          <p:cNvCxnSpPr/>
          <p:nvPr/>
        </p:nvCxnSpPr>
        <p:spPr bwMode="auto">
          <a:xfrm>
            <a:off x="1351280" y="5976937"/>
            <a:ext cx="381000" cy="45434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3" name="TextBox 12"/>
          <p:cNvSpPr txBox="1"/>
          <p:nvPr/>
        </p:nvSpPr>
        <p:spPr>
          <a:xfrm>
            <a:off x="1846152" y="6297613"/>
            <a:ext cx="1371600" cy="26035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eaLnBrk="1" hangingPunct="1">
              <a:lnSpc>
                <a:spcPct val="110000"/>
              </a:lnSpc>
              <a:spcBef>
                <a:spcPct val="0"/>
              </a:spcBef>
              <a:buClr>
                <a:srgbClr val="000000"/>
              </a:buClr>
            </a:pPr>
            <a:r>
              <a:rPr lang="en-US" sz="1800" dirty="0" smtClean="0">
                <a:solidFill>
                  <a:srgbClr val="000000"/>
                </a:solidFill>
                <a:latin typeface="Calibri"/>
              </a:rPr>
              <a:t>K</a:t>
            </a:r>
            <a:r>
              <a:rPr lang="en-US" sz="1800" dirty="0" smtClean="0">
                <a:solidFill>
                  <a:srgbClr val="000000"/>
                </a:solidFill>
                <a:latin typeface="Calibri"/>
              </a:rPr>
              <a:t>/S = 2.74</a:t>
            </a:r>
            <a:endParaRPr lang="en-US" sz="1800" dirty="0" smtClean="0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43332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11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Source profiles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GB" dirty="0" smtClean="0"/>
              <a:t>Railway </a:t>
            </a:r>
            <a:r>
              <a:rPr lang="en-GB" dirty="0" err="1"/>
              <a:t>Mn</a:t>
            </a:r>
            <a:r>
              <a:rPr lang="en-GB" dirty="0"/>
              <a:t>/Fe ratio in the factor is 0.03, relatively close to a </a:t>
            </a:r>
            <a:r>
              <a:rPr lang="en-GB" dirty="0" err="1"/>
              <a:t>Mn</a:t>
            </a:r>
            <a:r>
              <a:rPr lang="en-GB" dirty="0"/>
              <a:t>/Fe ratio of </a:t>
            </a:r>
            <a:r>
              <a:rPr lang="en-GB" dirty="0" smtClean="0"/>
              <a:t>0.01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 smtClean="0"/>
              <a:t>In fireworks the </a:t>
            </a:r>
            <a:r>
              <a:rPr lang="en-GB" dirty="0"/>
              <a:t>ratio K/S in the factor equals 2.74, which is in excellent agreement with the elemental concentration ratio of K and S in black powder (2.76) (Dutcher et al., 1999</a:t>
            </a:r>
            <a:r>
              <a:rPr lang="en-GB" dirty="0" smtClean="0"/>
              <a:t>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/>
              <a:t>In fireworks the </a:t>
            </a:r>
            <a:r>
              <a:rPr lang="en-GB" dirty="0" smtClean="0"/>
              <a:t>Ba/K </a:t>
            </a:r>
            <a:r>
              <a:rPr lang="en-GB" dirty="0"/>
              <a:t>ratio of 0.055 is also in good agreement with the proposed ratio of 0.057 (</a:t>
            </a:r>
            <a:r>
              <a:rPr lang="en-GB" dirty="0" err="1"/>
              <a:t>Pongpiachan</a:t>
            </a:r>
            <a:r>
              <a:rPr lang="en-GB" dirty="0"/>
              <a:t> et al., 2018</a:t>
            </a:r>
            <a:r>
              <a:rPr lang="en-GB" dirty="0" smtClean="0"/>
              <a:t>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err="1" smtClean="0"/>
              <a:t>Bukowiecki</a:t>
            </a:r>
            <a:r>
              <a:rPr lang="en-US" dirty="0" smtClean="0"/>
              <a:t> </a:t>
            </a:r>
            <a:r>
              <a:rPr lang="en-US" dirty="0"/>
              <a:t>et al., </a:t>
            </a:r>
            <a:r>
              <a:rPr lang="en-US" dirty="0" smtClean="0"/>
              <a:t>2009 </a:t>
            </a:r>
            <a:r>
              <a:rPr lang="en-US" dirty="0"/>
              <a:t>showed </a:t>
            </a:r>
            <a:r>
              <a:rPr lang="en-US" dirty="0" smtClean="0"/>
              <a:t>that </a:t>
            </a:r>
            <a:r>
              <a:rPr lang="en-US" dirty="0"/>
              <a:t>more than 75% of the brake wear emissions from heavy-duty vehicles were found in the coarse mode (2.5-10 µm</a:t>
            </a:r>
            <a:r>
              <a:rPr lang="en-US" dirty="0" smtClean="0"/>
              <a:t>)</a:t>
            </a:r>
            <a:endParaRPr lang="en-GB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GB" dirty="0" smtClean="0"/>
              <a:t>Zn and Pb </a:t>
            </a:r>
            <a:r>
              <a:rPr lang="en-GB" dirty="0" smtClean="0"/>
              <a:t>can be emitted  by waste incineration. </a:t>
            </a:r>
            <a:r>
              <a:rPr lang="en-GB" dirty="0" smtClean="0"/>
              <a:t>According </a:t>
            </a:r>
            <a:r>
              <a:rPr lang="en-GB" dirty="0"/>
              <a:t>to data from the Swiss Federal Office of Energy, in 2017, Switzerland had 30 municipal waste incineration plants (MWI)</a:t>
            </a:r>
            <a:endParaRPr lang="en-GB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1304E-3AF2-4B70-AAA3-9D89EC71C24D}" type="slidenum">
              <a:rPr lang="en-GB" smtClean="0"/>
              <a:t>9</a:t>
            </a:fld>
            <a:endParaRPr lang="en-GB"/>
          </a:p>
        </p:txBody>
      </p:sp>
      <p:pic>
        <p:nvPicPr>
          <p:cNvPr id="7" name="Picture 6"/>
          <p:cNvPicPr/>
          <p:nvPr/>
        </p:nvPicPr>
        <p:blipFill>
          <a:blip r:embed="rId2"/>
          <a:stretch>
            <a:fillRect/>
          </a:stretch>
        </p:blipFill>
        <p:spPr>
          <a:xfrm>
            <a:off x="3581400" y="4672967"/>
            <a:ext cx="3124200" cy="1905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831925" y="6171992"/>
            <a:ext cx="182697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u="sng" dirty="0" smtClean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https</a:t>
            </a:r>
            <a:r>
              <a:rPr lang="en-GB" sz="1200" u="sng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://</a:t>
            </a:r>
            <a:r>
              <a:rPr lang="en-GB" sz="1200" u="sng" dirty="0" smtClean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map.geo.admin.ch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048961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SI-Powerpoint-Master Calibri V2">
  <a:themeElements>
    <a:clrScheme name="Farbwelt des PSI">
      <a:dk1>
        <a:srgbClr val="000000"/>
      </a:dk1>
      <a:lt1>
        <a:srgbClr val="FFFFFF"/>
      </a:lt1>
      <a:dk2>
        <a:srgbClr val="000000"/>
      </a:dk2>
      <a:lt2>
        <a:srgbClr val="686868"/>
      </a:lt2>
      <a:accent1>
        <a:srgbClr val="FDCA00"/>
      </a:accent1>
      <a:accent2>
        <a:srgbClr val="EB5B00"/>
      </a:accent2>
      <a:accent3>
        <a:srgbClr val="C50006"/>
      </a:accent3>
      <a:accent4>
        <a:srgbClr val="7C204E"/>
      </a:accent4>
      <a:accent5>
        <a:srgbClr val="003B6E"/>
      </a:accent5>
      <a:accent6>
        <a:srgbClr val="197418"/>
      </a:accent6>
      <a:hlink>
        <a:srgbClr val="000000"/>
      </a:hlink>
      <a:folHlink>
        <a:srgbClr val="686868"/>
      </a:folHlink>
    </a:clrScheme>
    <a:fontScheme name="Georgia/Calibri">
      <a:majorFont>
        <a:latin typeface="Georgia"/>
        <a:ea typeface="ヒラギノ角ゴ Pro W3"/>
        <a:cs typeface="ヒラギノ角ゴ Pro W3"/>
      </a:majorFont>
      <a:minorFont>
        <a:latin typeface="Calibri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  <a:txDef>
      <a:spPr>
        <a:noFill/>
      </a:spPr>
      <a:bodyPr wrap="square" lIns="0" tIns="0" rIns="0" bIns="0" rtlCol="0">
        <a:noAutofit/>
      </a:bodyPr>
      <a:lstStyle>
        <a:defPPr eaLnBrk="1" hangingPunct="1">
          <a:lnSpc>
            <a:spcPct val="110000"/>
          </a:lnSpc>
          <a:spcBef>
            <a:spcPct val="0"/>
          </a:spcBef>
          <a:buClr>
            <a:srgbClr val="000000"/>
          </a:buClr>
          <a:defRPr sz="1800" dirty="0" err="1" smtClean="0">
            <a:solidFill>
              <a:srgbClr val="000000"/>
            </a:solidFill>
            <a:latin typeface="Calibri"/>
          </a:defRPr>
        </a:defPPr>
      </a:lstStyle>
    </a:txDef>
  </a:objectDefaults>
  <a:extraClrSchemeLst>
    <a:extraClrScheme>
      <a:clrScheme name="Farbwelt des PSI">
        <a:dk1>
          <a:srgbClr val="000000"/>
        </a:dk1>
        <a:lt1>
          <a:srgbClr val="FFFFFF"/>
        </a:lt1>
        <a:dk2>
          <a:srgbClr val="000000"/>
        </a:dk2>
        <a:lt2>
          <a:srgbClr val="686868"/>
        </a:lt2>
        <a:accent1>
          <a:srgbClr val="FDCA00"/>
        </a:accent1>
        <a:accent2>
          <a:srgbClr val="EB5B00"/>
        </a:accent2>
        <a:accent3>
          <a:srgbClr val="C50006"/>
        </a:accent3>
        <a:accent4>
          <a:srgbClr val="7C204E"/>
        </a:accent4>
        <a:accent5>
          <a:srgbClr val="003B6E"/>
        </a:accent5>
        <a:accent6>
          <a:srgbClr val="197418"/>
        </a:accent6>
        <a:hlink>
          <a:srgbClr val="000000"/>
        </a:hlink>
        <a:folHlink>
          <a:srgbClr val="68686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custClrLst>
    <a:custClr name="Grau 100%">
      <a:srgbClr val="505050"/>
    </a:custClr>
    <a:custClr name="Gelb 100%">
      <a:srgbClr val="FDCA00"/>
    </a:custClr>
    <a:custClr name="Orange 100%">
      <a:srgbClr val="EB5B00"/>
    </a:custClr>
    <a:custClr name="Rot 100%">
      <a:srgbClr val="C50006"/>
    </a:custClr>
    <a:custClr name="Braun 100%">
      <a:srgbClr val="85543A"/>
    </a:custClr>
    <a:custClr name="Olivgrün 100%">
      <a:srgbClr val="8F7111"/>
    </a:custClr>
    <a:custClr name="Hellgrün 100%">
      <a:srgbClr val="82911A"/>
    </a:custClr>
    <a:custClr name="Grün 100%">
      <a:srgbClr val="197418"/>
    </a:custClr>
    <a:custClr name="Violet 100%">
      <a:srgbClr val="7C204E"/>
    </a:custClr>
    <a:custClr name="Blau 100%">
      <a:srgbClr val="003B6E"/>
    </a:custClr>
    <a:custClr name="Grau 80%">
      <a:srgbClr val="686868"/>
    </a:custClr>
    <a:custClr name="Gelb 80%">
      <a:srgbClr val="FED43E"/>
    </a:custClr>
    <a:custClr name="Orange 80%">
      <a:srgbClr val="EE7B34"/>
    </a:custClr>
    <a:custClr name="Rot 80%">
      <a:srgbClr val="D04729"/>
    </a:custClr>
    <a:custClr name="Braun 80%">
      <a:srgbClr val="9A7059"/>
    </a:custClr>
    <a:custClr name="Olivgrün 80%">
      <a:srgbClr val="A48841"/>
    </a:custClr>
    <a:custClr name="Hellgrün 80%">
      <a:srgbClr val="9BA34C"/>
    </a:custClr>
    <a:custClr name="Grün 80%">
      <a:srgbClr val="518A42"/>
    </a:custClr>
    <a:custClr name="Violet 80%">
      <a:srgbClr val="914967"/>
    </a:custClr>
    <a:custClr name="Blau 80%">
      <a:srgbClr val="405583"/>
    </a:custClr>
    <a:custClr name="Grau 60%">
      <a:srgbClr val="969696"/>
    </a:custClr>
    <a:custClr name="Gelb 60%">
      <a:srgbClr val="FEDE74"/>
    </a:custClr>
    <a:custClr name="Orange 60%">
      <a:srgbClr val="F29E62"/>
    </a:custClr>
    <a:custClr name="Rot 60%">
      <a:srgbClr val="DA7252"/>
    </a:custClr>
    <a:custClr name="Braun 60%">
      <a:srgbClr val="B2917D"/>
    </a:custClr>
    <a:custClr name="Olivgrün 60%">
      <a:srgbClr val="BAA46A"/>
    </a:custClr>
    <a:custClr name="Hellgrün 60%">
      <a:srgbClr val="B5B874"/>
    </a:custClr>
    <a:custClr name="Grün 60%">
      <a:srgbClr val="7DA569"/>
    </a:custClr>
    <a:custClr name="Violet 60%">
      <a:srgbClr val="AA7084"/>
    </a:custClr>
    <a:custClr name="Blau 60%">
      <a:srgbClr val="69769E"/>
    </a:custClr>
    <a:custClr name="Grau 40%">
      <a:srgbClr val="B9B9B9"/>
    </a:custClr>
    <a:custClr name="Gelb 40%">
      <a:srgbClr val="FFEAA8"/>
    </a:custClr>
    <a:custClr name="Orange 40%">
      <a:srgbClr val="F6C096"/>
    </a:custClr>
    <a:custClr name="Rot 40%">
      <a:srgbClr val="E7A287"/>
    </a:custClr>
    <a:custClr name="Braun 40%">
      <a:srgbClr val="CAB5A6"/>
    </a:custClr>
    <a:custClr name="Olivgrün 40%">
      <a:srgbClr val="D0C19B"/>
    </a:custClr>
    <a:custClr name="Hellgrün 40%">
      <a:srgbClr val="CED0A4"/>
    </a:custClr>
    <a:custClr name="Grün 40%">
      <a:srgbClr val="A8C39A"/>
    </a:custClr>
    <a:custClr name="Violet 40%">
      <a:srgbClr val="C49FAA"/>
    </a:custClr>
    <a:custClr name="Blau 40%">
      <a:srgbClr val="989FBD"/>
    </a:custClr>
    <a:custClr name="Grau 20%">
      <a:srgbClr val="E5E5E5"/>
    </a:custClr>
    <a:custClr name="Gelb 20%">
      <a:srgbClr val="FFF5D6"/>
    </a:custClr>
    <a:custClr name="Orange 20%">
      <a:srgbClr val="FBE1CC"/>
    </a:custClr>
    <a:custClr name="Rot 20%">
      <a:srgbClr val="F3D2C2"/>
    </a:custClr>
    <a:custClr name="Braun 20%">
      <a:srgbClr val="E4D9D2"/>
    </a:custClr>
    <a:custClr name="Olivgrün 20%">
      <a:srgbClr val="E8E1CE"/>
    </a:custClr>
    <a:custClr name="Hellgrün 20%">
      <a:srgbClr val="E7E8D3"/>
    </a:custClr>
    <a:custClr name="Grün 20%">
      <a:srgbClr val="D4E2CE"/>
    </a:custClr>
    <a:custClr name="Violet 20%">
      <a:srgbClr val="E1D0D5"/>
    </a:custClr>
    <a:custClr name="Blau 20%">
      <a:srgbClr val="CBCFDF"/>
    </a:custClr>
  </a:custClrLst>
  <a:extLst>
    <a:ext uri="{05A4C25C-085E-4340-85A3-A5531E510DB2}">
      <thm15:themeFamily xmlns:thm15="http://schemas.microsoft.com/office/thememl/2012/main" name="PSI-PowerPoint-Master deutsch 4_3.potx" id="{4BAA87CA-A3C3-4161-80AE-1D9C37CF4C14}" vid="{2236067E-2B6E-4CB0-859F-0C8648A252EE}"/>
    </a:ext>
  </a:extLst>
</a:theme>
</file>

<file path=ppt/theme/theme2.xml><?xml version="1.0" encoding="utf-8"?>
<a:theme xmlns:a="http://schemas.openxmlformats.org/drawingml/2006/main" name="Office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PowerPoint-Vorlage Format 4_3 (DE)_VO-9713-104</Template>
  <TotalTime>0</TotalTime>
  <Words>585</Words>
  <Application>Microsoft Office PowerPoint</Application>
  <PresentationFormat>On-screen Show (4:3)</PresentationFormat>
  <Paragraphs>116</Paragraphs>
  <Slides>18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31" baseType="lpstr">
      <vt:lpstr>ＭＳ Ｐゴシック</vt:lpstr>
      <vt:lpstr>Arial</vt:lpstr>
      <vt:lpstr>Arial Narrow</vt:lpstr>
      <vt:lpstr>Calibri</vt:lpstr>
      <vt:lpstr>Franklin Gothic Book</vt:lpstr>
      <vt:lpstr>Georgia</vt:lpstr>
      <vt:lpstr>Rockwell</vt:lpstr>
      <vt:lpstr>Symbol</vt:lpstr>
      <vt:lpstr>Times</vt:lpstr>
      <vt:lpstr>Times New Roman</vt:lpstr>
      <vt:lpstr>Wingdings</vt:lpstr>
      <vt:lpstr>ヒラギノ角ゴ Pro W3</vt:lpstr>
      <vt:lpstr>PSI-Powerpoint-Master Calibri V2</vt:lpstr>
      <vt:lpstr>Highly time resolved characterization and source apportionment of particulate elemental composition in Zürich</vt:lpstr>
      <vt:lpstr>Motivation</vt:lpstr>
      <vt:lpstr>Project objectives</vt:lpstr>
      <vt:lpstr>Input matrix</vt:lpstr>
      <vt:lpstr>Overview</vt:lpstr>
      <vt:lpstr>Data acquired</vt:lpstr>
      <vt:lpstr>PMF results</vt:lpstr>
      <vt:lpstr>Source profiles</vt:lpstr>
      <vt:lpstr>Source profiles</vt:lpstr>
      <vt:lpstr>Source contribution time series</vt:lpstr>
      <vt:lpstr>Source contributions</vt:lpstr>
      <vt:lpstr>Source contributions diurnal variations</vt:lpstr>
      <vt:lpstr>Concentration Weighted Trajectories</vt:lpstr>
      <vt:lpstr>Conclusions</vt:lpstr>
      <vt:lpstr>Wir schaffen Wissen – heute für morgen</vt:lpstr>
      <vt:lpstr>Back up slides</vt:lpstr>
      <vt:lpstr>Xact 625i instrument stability   May 19 – May 20</vt:lpstr>
      <vt:lpstr>Correlations to external data</vt:lpstr>
    </vt:vector>
  </TitlesOfParts>
  <Company>PSI - Paul Scherrer Institut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Hier können Sie den Titel Ihrer  Präsentation einfügen</dc:title>
  <dc:creator>Manousakas Manousos Ioannis</dc:creator>
  <cp:lastModifiedBy>Manousakas Manousos Ioannis</cp:lastModifiedBy>
  <cp:revision>54</cp:revision>
  <cp:lastPrinted>2015-09-30T13:23:15Z</cp:lastPrinted>
  <dcterms:created xsi:type="dcterms:W3CDTF">2021-05-07T09:17:15Z</dcterms:created>
  <dcterms:modified xsi:type="dcterms:W3CDTF">2021-05-10T14:57:56Z</dcterms:modified>
</cp:coreProperties>
</file>